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19"/>
  </p:notesMasterIdLst>
  <p:sldIdLst>
    <p:sldId id="256" r:id="rId3"/>
    <p:sldId id="264" r:id="rId4"/>
    <p:sldId id="274" r:id="rId5"/>
    <p:sldId id="312" r:id="rId6"/>
    <p:sldId id="304" r:id="rId7"/>
    <p:sldId id="313" r:id="rId8"/>
    <p:sldId id="302" r:id="rId9"/>
    <p:sldId id="306" r:id="rId10"/>
    <p:sldId id="315" r:id="rId11"/>
    <p:sldId id="292" r:id="rId12"/>
    <p:sldId id="308" r:id="rId13"/>
    <p:sldId id="314" r:id="rId14"/>
    <p:sldId id="307" r:id="rId15"/>
    <p:sldId id="287" r:id="rId16"/>
    <p:sldId id="286" r:id="rId17"/>
    <p:sldId id="263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51">
          <p15:clr>
            <a:srgbClr val="A4A3A4"/>
          </p15:clr>
        </p15:guide>
        <p15:guide id="2" pos="76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CFF"/>
    <a:srgbClr val="BEE7FF"/>
    <a:srgbClr val="1296DB"/>
    <a:srgbClr val="8A8A8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333"/>
    <p:restoredTop sz="94143"/>
  </p:normalViewPr>
  <p:slideViewPr>
    <p:cSldViewPr snapToGrid="0" snapToObjects="1">
      <p:cViewPr varScale="1">
        <p:scale>
          <a:sx n="32" d="100"/>
          <a:sy n="32" d="100"/>
        </p:scale>
        <p:origin x="96" y="1158"/>
      </p:cViewPr>
      <p:guideLst>
        <p:guide orient="horz" pos="4351"/>
        <p:guide pos="76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van\Desktop\&#21487;&#33021;&#26377;&#29992;&#30340;&#25968;&#25454;-forBJ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bad_rate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Sheet2!$A$2:$A$143</c:f>
              <c:numCache>
                <c:formatCode>General</c:formatCode>
                <c:ptCount val="14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</c:numCache>
            </c:numRef>
          </c:cat>
          <c:val>
            <c:numRef>
              <c:f>Sheet2!$B$2:$B$143</c:f>
              <c:numCache>
                <c:formatCode>General</c:formatCode>
                <c:ptCount val="142"/>
                <c:pt idx="0">
                  <c:v>5.0000000000000001E-3</c:v>
                </c:pt>
                <c:pt idx="1">
                  <c:v>2.5000000000000001E-3</c:v>
                </c:pt>
                <c:pt idx="2">
                  <c:v>1.66666666666667E-3</c:v>
                </c:pt>
                <c:pt idx="3">
                  <c:v>1.25E-3</c:v>
                </c:pt>
                <c:pt idx="4">
                  <c:v>1E-3</c:v>
                </c:pt>
                <c:pt idx="5">
                  <c:v>8.3333333333333295E-4</c:v>
                </c:pt>
                <c:pt idx="6">
                  <c:v>7.1428571428571396E-4</c:v>
                </c:pt>
                <c:pt idx="7">
                  <c:v>6.2500000000000001E-4</c:v>
                </c:pt>
                <c:pt idx="8">
                  <c:v>5.5555555555555599E-4</c:v>
                </c:pt>
                <c:pt idx="9">
                  <c:v>5.0000000000000001E-4</c:v>
                </c:pt>
                <c:pt idx="10">
                  <c:v>4.5454545454545498E-4</c:v>
                </c:pt>
                <c:pt idx="11">
                  <c:v>4.1666666666666702E-4</c:v>
                </c:pt>
                <c:pt idx="12">
                  <c:v>3.8461538461538499E-4</c:v>
                </c:pt>
                <c:pt idx="13">
                  <c:v>3.5714285714285698E-4</c:v>
                </c:pt>
                <c:pt idx="14">
                  <c:v>3.33333333333333E-4</c:v>
                </c:pt>
                <c:pt idx="15">
                  <c:v>3.1250000000000001E-4</c:v>
                </c:pt>
                <c:pt idx="16">
                  <c:v>2.9411764705882399E-4</c:v>
                </c:pt>
                <c:pt idx="17">
                  <c:v>2.7777777777777799E-4</c:v>
                </c:pt>
                <c:pt idx="18">
                  <c:v>2.6315789473684199E-4</c:v>
                </c:pt>
                <c:pt idx="19">
                  <c:v>2.5000000000000001E-4</c:v>
                </c:pt>
                <c:pt idx="20">
                  <c:v>2.3809523809523799E-4</c:v>
                </c:pt>
                <c:pt idx="21">
                  <c:v>2.27272727272727E-4</c:v>
                </c:pt>
                <c:pt idx="22">
                  <c:v>2.1739130434782599E-4</c:v>
                </c:pt>
                <c:pt idx="23">
                  <c:v>2.0833333333333299E-4</c:v>
                </c:pt>
                <c:pt idx="24">
                  <c:v>2.0000000000000001E-4</c:v>
                </c:pt>
                <c:pt idx="25">
                  <c:v>1.9230769230769201E-4</c:v>
                </c:pt>
                <c:pt idx="26">
                  <c:v>1.8518518518518501E-4</c:v>
                </c:pt>
                <c:pt idx="27">
                  <c:v>1.78571428571429E-4</c:v>
                </c:pt>
                <c:pt idx="28">
                  <c:v>1.7241379310344799E-4</c:v>
                </c:pt>
                <c:pt idx="29">
                  <c:v>1.6666666666666701E-4</c:v>
                </c:pt>
                <c:pt idx="30">
                  <c:v>1.61290322580645E-4</c:v>
                </c:pt>
                <c:pt idx="31">
                  <c:v>1.5625E-4</c:v>
                </c:pt>
                <c:pt idx="32">
                  <c:v>1.51515151515152E-4</c:v>
                </c:pt>
                <c:pt idx="33">
                  <c:v>1.47058823529412E-4</c:v>
                </c:pt>
                <c:pt idx="34">
                  <c:v>1.42857142857143E-4</c:v>
                </c:pt>
                <c:pt idx="35">
                  <c:v>1.38888888888889E-4</c:v>
                </c:pt>
                <c:pt idx="36">
                  <c:v>1.35135135135135E-4</c:v>
                </c:pt>
                <c:pt idx="37">
                  <c:v>1.31578947368421E-4</c:v>
                </c:pt>
                <c:pt idx="38">
                  <c:v>1.2820512820512799E-4</c:v>
                </c:pt>
                <c:pt idx="39">
                  <c:v>1.25E-4</c:v>
                </c:pt>
                <c:pt idx="40">
                  <c:v>1.21951219512195E-4</c:v>
                </c:pt>
                <c:pt idx="41">
                  <c:v>1.1904761904761899E-4</c:v>
                </c:pt>
                <c:pt idx="42">
                  <c:v>1.16279069767442E-4</c:v>
                </c:pt>
                <c:pt idx="43">
                  <c:v>1.13636363636364E-4</c:v>
                </c:pt>
                <c:pt idx="44">
                  <c:v>1.1111111111111099E-4</c:v>
                </c:pt>
                <c:pt idx="45">
                  <c:v>1.0869565217391299E-4</c:v>
                </c:pt>
                <c:pt idx="46">
                  <c:v>1.06382978723404E-4</c:v>
                </c:pt>
                <c:pt idx="47">
                  <c:v>1.04166666666667E-4</c:v>
                </c:pt>
                <c:pt idx="48">
                  <c:v>1.02040816326531E-4</c:v>
                </c:pt>
                <c:pt idx="49">
                  <c:v>1E-4</c:v>
                </c:pt>
                <c:pt idx="50">
                  <c:v>9.8039215686274506E-5</c:v>
                </c:pt>
                <c:pt idx="51">
                  <c:v>9.6153846153846194E-5</c:v>
                </c:pt>
                <c:pt idx="52">
                  <c:v>9.4339622641509402E-5</c:v>
                </c:pt>
                <c:pt idx="53">
                  <c:v>9.2592592592592602E-5</c:v>
                </c:pt>
                <c:pt idx="54">
                  <c:v>9.0909090909090904E-5</c:v>
                </c:pt>
                <c:pt idx="55">
                  <c:v>8.9285714285714299E-5</c:v>
                </c:pt>
                <c:pt idx="56">
                  <c:v>8.7719298245614001E-5</c:v>
                </c:pt>
                <c:pt idx="57">
                  <c:v>8.6206896551724104E-5</c:v>
                </c:pt>
                <c:pt idx="58">
                  <c:v>8.4745762711864399E-5</c:v>
                </c:pt>
                <c:pt idx="59">
                  <c:v>8.3333333333333303E-5</c:v>
                </c:pt>
                <c:pt idx="60">
                  <c:v>8.1967213114754098E-5</c:v>
                </c:pt>
                <c:pt idx="61">
                  <c:v>8.0645161290322594E-5</c:v>
                </c:pt>
                <c:pt idx="62">
                  <c:v>7.9365079365079406E-5</c:v>
                </c:pt>
                <c:pt idx="63">
                  <c:v>7.8125000000000002E-5</c:v>
                </c:pt>
                <c:pt idx="64">
                  <c:v>7.6923076923076899E-5</c:v>
                </c:pt>
                <c:pt idx="65">
                  <c:v>7.5757575757575798E-5</c:v>
                </c:pt>
                <c:pt idx="66">
                  <c:v>7.4626865671641805E-5</c:v>
                </c:pt>
                <c:pt idx="67">
                  <c:v>7.3529411764705903E-5</c:v>
                </c:pt>
                <c:pt idx="68">
                  <c:v>7.2463768115942E-5</c:v>
                </c:pt>
                <c:pt idx="69">
                  <c:v>7.1428571428571393E-5</c:v>
                </c:pt>
                <c:pt idx="70">
                  <c:v>7.0422535211267596E-5</c:v>
                </c:pt>
                <c:pt idx="71">
                  <c:v>6.9444444444444404E-5</c:v>
                </c:pt>
                <c:pt idx="72">
                  <c:v>6.8493150684931502E-5</c:v>
                </c:pt>
                <c:pt idx="73">
                  <c:v>6.7567567567567596E-5</c:v>
                </c:pt>
                <c:pt idx="74">
                  <c:v>6.6666666666666697E-5</c:v>
                </c:pt>
                <c:pt idx="75">
                  <c:v>6.5789473684210498E-5</c:v>
                </c:pt>
                <c:pt idx="76">
                  <c:v>6.4935064935064894E-5</c:v>
                </c:pt>
                <c:pt idx="77">
                  <c:v>6.4102564102564103E-5</c:v>
                </c:pt>
                <c:pt idx="78">
                  <c:v>6.3291139240506306E-5</c:v>
                </c:pt>
                <c:pt idx="79">
                  <c:v>6.2500000000000001E-5</c:v>
                </c:pt>
                <c:pt idx="80">
                  <c:v>6.1728395061728397E-5</c:v>
                </c:pt>
                <c:pt idx="81">
                  <c:v>6.0975609756097602E-5</c:v>
                </c:pt>
                <c:pt idx="82">
                  <c:v>6.0240963855421697E-5</c:v>
                </c:pt>
                <c:pt idx="83">
                  <c:v>5.9523809523809497E-5</c:v>
                </c:pt>
                <c:pt idx="84">
                  <c:v>5.8823529411764701E-5</c:v>
                </c:pt>
                <c:pt idx="85">
                  <c:v>5.81395348837209E-5</c:v>
                </c:pt>
                <c:pt idx="86">
                  <c:v>5.7471264367816103E-5</c:v>
                </c:pt>
                <c:pt idx="87">
                  <c:v>5.6818181818181798E-5</c:v>
                </c:pt>
                <c:pt idx="88">
                  <c:v>5.6179775280898899E-5</c:v>
                </c:pt>
                <c:pt idx="89">
                  <c:v>5.5555555555555599E-5</c:v>
                </c:pt>
                <c:pt idx="90">
                  <c:v>5.4945054945054999E-5</c:v>
                </c:pt>
                <c:pt idx="91">
                  <c:v>5.4347826086956497E-5</c:v>
                </c:pt>
                <c:pt idx="92">
                  <c:v>5.3763440860215101E-5</c:v>
                </c:pt>
                <c:pt idx="93">
                  <c:v>5.31914893617021E-5</c:v>
                </c:pt>
                <c:pt idx="94">
                  <c:v>5.2631578947368397E-5</c:v>
                </c:pt>
                <c:pt idx="95">
                  <c:v>5.2083333333333303E-5</c:v>
                </c:pt>
                <c:pt idx="96">
                  <c:v>5.1546391752577302E-5</c:v>
                </c:pt>
                <c:pt idx="97">
                  <c:v>5.1020408163265301E-5</c:v>
                </c:pt>
                <c:pt idx="98">
                  <c:v>5.0505050505050498E-5</c:v>
                </c:pt>
                <c:pt idx="99">
                  <c:v>5.0000000000000002E-5</c:v>
                </c:pt>
                <c:pt idx="100">
                  <c:v>4.9504950495049501E-5</c:v>
                </c:pt>
                <c:pt idx="101">
                  <c:v>4.90196078431373E-5</c:v>
                </c:pt>
                <c:pt idx="102">
                  <c:v>4.8543689320388299E-5</c:v>
                </c:pt>
                <c:pt idx="103">
                  <c:v>4.8076923076923097E-5</c:v>
                </c:pt>
                <c:pt idx="104">
                  <c:v>4.76190476190476E-5</c:v>
                </c:pt>
                <c:pt idx="105">
                  <c:v>4.7169811320754701E-5</c:v>
                </c:pt>
                <c:pt idx="106">
                  <c:v>4.67289719626168E-5</c:v>
                </c:pt>
                <c:pt idx="107">
                  <c:v>4.6296296296296301E-5</c:v>
                </c:pt>
                <c:pt idx="108">
                  <c:v>4.5871559633027502E-5</c:v>
                </c:pt>
                <c:pt idx="109">
                  <c:v>4.5454545454545499E-5</c:v>
                </c:pt>
                <c:pt idx="110">
                  <c:v>4.5045045045044998E-5</c:v>
                </c:pt>
                <c:pt idx="111">
                  <c:v>4.4642857142857102E-5</c:v>
                </c:pt>
                <c:pt idx="112">
                  <c:v>4.4247787610619497E-5</c:v>
                </c:pt>
                <c:pt idx="113">
                  <c:v>4.3859649122807001E-5</c:v>
                </c:pt>
                <c:pt idx="114">
                  <c:v>4.34782608695652E-5</c:v>
                </c:pt>
                <c:pt idx="115">
                  <c:v>4.31034482758621E-5</c:v>
                </c:pt>
                <c:pt idx="116">
                  <c:v>4.2735042735042701E-5</c:v>
                </c:pt>
                <c:pt idx="117">
                  <c:v>4.2372881355932199E-5</c:v>
                </c:pt>
                <c:pt idx="118">
                  <c:v>4.2016806722689097E-5</c:v>
                </c:pt>
                <c:pt idx="119">
                  <c:v>4.1666666666666699E-5</c:v>
                </c:pt>
                <c:pt idx="120">
                  <c:v>4.13223140495868E-5</c:v>
                </c:pt>
                <c:pt idx="121">
                  <c:v>4.0983606557377002E-5</c:v>
                </c:pt>
                <c:pt idx="122">
                  <c:v>4.0650406504065E-5</c:v>
                </c:pt>
                <c:pt idx="123">
                  <c:v>4.0322580645161297E-5</c:v>
                </c:pt>
                <c:pt idx="124">
                  <c:v>4.0000000000000003E-5</c:v>
                </c:pt>
                <c:pt idx="125">
                  <c:v>3.9682539682539703E-5</c:v>
                </c:pt>
                <c:pt idx="126">
                  <c:v>3.9370078740157499E-5</c:v>
                </c:pt>
                <c:pt idx="127">
                  <c:v>3.9062500000000001E-5</c:v>
                </c:pt>
                <c:pt idx="128">
                  <c:v>3.8759689922480602E-5</c:v>
                </c:pt>
                <c:pt idx="129">
                  <c:v>3.8461538461538497E-5</c:v>
                </c:pt>
                <c:pt idx="130">
                  <c:v>3.8167938931297697E-5</c:v>
                </c:pt>
                <c:pt idx="131">
                  <c:v>3.7878787878787899E-5</c:v>
                </c:pt>
                <c:pt idx="132">
                  <c:v>3.7593984962406E-5</c:v>
                </c:pt>
                <c:pt idx="133">
                  <c:v>3.7313432835820903E-5</c:v>
                </c:pt>
                <c:pt idx="134">
                  <c:v>3.7037037037037003E-5</c:v>
                </c:pt>
                <c:pt idx="135">
                  <c:v>3.6764705882352897E-5</c:v>
                </c:pt>
                <c:pt idx="136">
                  <c:v>3.64963503649635E-5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294-444B-A47B-C9E8749F8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230784"/>
        <c:axId val="131231344"/>
      </c:lineChart>
      <c:catAx>
        <c:axId val="131230784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1231344"/>
        <c:crosses val="autoZero"/>
        <c:auto val="1"/>
        <c:lblAlgn val="ctr"/>
        <c:lblOffset val="100"/>
        <c:tickMarkSkip val="5"/>
        <c:noMultiLvlLbl val="0"/>
      </c:catAx>
      <c:valAx>
        <c:axId val="131231344"/>
        <c:scaling>
          <c:orientation val="minMax"/>
          <c:max val="5.0000000000000001E-3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123078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689143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em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24380951" cy="137142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29" y="4229428"/>
            <a:ext cx="14857142" cy="52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5" y="767501"/>
            <a:ext cx="7085714" cy="186666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0A743E8F-DE19-4172-8267-732E855D3B6A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39FF1F9-858D-4FF1-84D3-7BE293DE42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12446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 sz="10000" spc="300">
                <a:solidFill>
                  <a:schemeClr val="tx1"/>
                </a:solidFill>
                <a:latin typeface="FZLanTingHeiS-L-GB" charset="-122"/>
                <a:ea typeface="FZLanTingHeiS-L-GB" charset="-122"/>
                <a:cs typeface="FZLanTingHeiS-L-GB" charset="-122"/>
              </a:defRPr>
            </a:lvl1pPr>
          </a:lstStyle>
          <a:p>
            <a:r>
              <a:rPr dirty="0"/>
              <a:t>标题文本</a:t>
            </a:r>
          </a:p>
        </p:txBody>
      </p:sp>
      <p:sp>
        <p:nvSpPr>
          <p:cNvPr id="1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6461378"/>
            <a:ext cx="20828000" cy="15875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spcBef>
                <a:spcPts val="0"/>
              </a:spcBef>
              <a:defRPr>
                <a:solidFill>
                  <a:schemeClr val="tx1"/>
                </a:solidFill>
                <a:latin typeface="FZLanTingHeiS-R-GB" charset="-122"/>
                <a:ea typeface="FZLanTingHeiS-R-GB" charset="-122"/>
                <a:cs typeface="FZLanTingHeiS-R-GB" charset="-122"/>
              </a:defRPr>
            </a:lvl1pPr>
            <a:lvl2pPr algn="ctr">
              <a:lnSpc>
                <a:spcPct val="150000"/>
              </a:lnSpc>
              <a:spcBef>
                <a:spcPts val="0"/>
              </a:spcBef>
              <a:defRPr>
                <a:solidFill>
                  <a:schemeClr val="tx1"/>
                </a:solidFill>
                <a:latin typeface="FZLanTingHeiS-R-GB" charset="-122"/>
                <a:ea typeface="FZLanTingHeiS-R-GB" charset="-122"/>
                <a:cs typeface="FZLanTingHeiS-R-GB" charset="-122"/>
              </a:defRPr>
            </a:lvl2pPr>
            <a:lvl3pPr algn="ctr">
              <a:lnSpc>
                <a:spcPct val="150000"/>
              </a:lnSpc>
              <a:spcBef>
                <a:spcPts val="0"/>
              </a:spcBef>
              <a:defRPr>
                <a:solidFill>
                  <a:schemeClr val="tx1"/>
                </a:solidFill>
                <a:latin typeface="FZLanTingHeiS-R-GB" charset="-122"/>
                <a:ea typeface="FZLanTingHeiS-R-GB" charset="-122"/>
                <a:cs typeface="FZLanTingHeiS-R-GB" charset="-122"/>
              </a:defRPr>
            </a:lvl3pPr>
            <a:lvl4pPr algn="ctr">
              <a:lnSpc>
                <a:spcPct val="150000"/>
              </a:lnSpc>
              <a:spcBef>
                <a:spcPts val="0"/>
              </a:spcBef>
              <a:defRPr>
                <a:solidFill>
                  <a:schemeClr val="tx1"/>
                </a:solidFill>
                <a:latin typeface="FZLanTingHeiS-R-GB" charset="-122"/>
                <a:ea typeface="FZLanTingHeiS-R-GB" charset="-122"/>
                <a:cs typeface="FZLanTingHeiS-R-GB" charset="-122"/>
              </a:defRPr>
            </a:lvl4pPr>
            <a:lvl5pPr algn="ctr">
              <a:lnSpc>
                <a:spcPct val="150000"/>
              </a:lnSpc>
              <a:spcBef>
                <a:spcPts val="0"/>
              </a:spcBef>
              <a:defRPr>
                <a:solidFill>
                  <a:schemeClr val="tx1"/>
                </a:solidFill>
                <a:latin typeface="FZLanTingHeiS-R-GB" charset="-122"/>
                <a:ea typeface="FZLanTingHeiS-R-GB" charset="-122"/>
                <a:cs typeface="FZLanTingHeiS-R-GB" charset="-122"/>
              </a:defRPr>
            </a:lvl5pPr>
          </a:lstStyle>
          <a:p>
            <a:r>
              <a:rPr dirty="0"/>
              <a:t>正文级别 1</a:t>
            </a:r>
          </a:p>
          <a:p>
            <a:pPr lvl="1"/>
            <a:r>
              <a:rPr dirty="0"/>
              <a:t>正文级别 2</a:t>
            </a:r>
          </a:p>
          <a:p>
            <a:pPr lvl="2"/>
            <a:r>
              <a:rPr dirty="0"/>
              <a:t>正文级别 3</a:t>
            </a:r>
          </a:p>
          <a:p>
            <a:pPr lvl="3"/>
            <a:r>
              <a:rPr dirty="0"/>
              <a:t>正文级别 4</a:t>
            </a:r>
          </a:p>
          <a:p>
            <a:pPr lvl="4"/>
            <a:r>
              <a:rPr dirty="0"/>
              <a:t>正文级别 5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1500" y="685800"/>
            <a:ext cx="2053590" cy="5588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0031974" y="4988106"/>
            <a:ext cx="13729262" cy="3063808"/>
          </a:xfrm>
          <a:prstGeom prst="rect">
            <a:avLst/>
          </a:prstGeom>
        </p:spPr>
        <p:txBody>
          <a:bodyPr lIns="203200" tIns="203200" rIns="203200" bIns="203200"/>
          <a:lstStyle>
            <a:lvl1pPr marL="1019810" indent="-1019810" algn="l">
              <a:spcBef>
                <a:spcPts val="5900"/>
              </a:spcBef>
              <a:buClr>
                <a:srgbClr val="FFFFFF"/>
              </a:buClr>
              <a:buSzPct val="150000"/>
              <a:buAutoNum type="arabicPeriod"/>
              <a:defRPr sz="5200" spc="156"/>
            </a:lvl1pPr>
          </a:lstStyle>
          <a:p>
            <a:r>
              <a:rPr dirty="0"/>
              <a:t>标题文本</a:t>
            </a:r>
          </a:p>
        </p:txBody>
      </p:sp>
      <p:sp>
        <p:nvSpPr>
          <p:cNvPr id="2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3985945"/>
            <a:ext cx="20828000" cy="4648201"/>
          </a:xfrm>
          <a:prstGeom prst="rect">
            <a:avLst/>
          </a:prstGeom>
        </p:spPr>
        <p:txBody>
          <a:bodyPr/>
          <a:lstStyle>
            <a:lvl1pPr>
              <a:defRPr sz="9000" spc="270"/>
            </a:lvl1pPr>
          </a:lstStyle>
          <a:p>
            <a:r>
              <a:rPr dirty="0"/>
              <a:t>标题文本</a:t>
            </a:r>
          </a:p>
        </p:txBody>
      </p:sp>
      <p:sp>
        <p:nvSpPr>
          <p:cNvPr id="4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3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正文级别 1</a:t>
            </a:r>
          </a:p>
          <a:p>
            <a:pPr lvl="1"/>
            <a:r>
              <a:rPr dirty="0"/>
              <a:t>正文级别 2</a:t>
            </a:r>
          </a:p>
          <a:p>
            <a:pPr lvl="2"/>
            <a:r>
              <a:rPr dirty="0"/>
              <a:t>正文级别 3</a:t>
            </a:r>
          </a:p>
          <a:p>
            <a:pPr lvl="3"/>
            <a:r>
              <a:rPr dirty="0"/>
              <a:t>正文级别 4</a:t>
            </a:r>
          </a:p>
          <a:p>
            <a:pPr lvl="4"/>
            <a:r>
              <a:rPr dirty="0"/>
              <a:t>正文级别 5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固定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687" y="6510304"/>
            <a:ext cx="15539390" cy="5762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687" y="3600450"/>
            <a:ext cx="6715090" cy="127906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24380951" cy="1371428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24380951" cy="13714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24380951" cy="13714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34" y="5425557"/>
            <a:ext cx="8228571" cy="19047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0A743E8F-DE19-4172-8267-732E855D3B6A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39FF1F9-858D-4FF1-84D3-7BE293DE42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0A743E8F-DE19-4172-8267-732E855D3B6A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39FF1F9-858D-4FF1-84D3-7BE293DE42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0A743E8F-DE19-4172-8267-732E855D3B6A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39FF1F9-858D-4FF1-84D3-7BE293DE42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0A743E8F-DE19-4172-8267-732E855D3B6A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39FF1F9-858D-4FF1-84D3-7BE293DE42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8.emf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7620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77575"/>
            <a:ext cx="21005800" cy="945553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rPr dirty="0"/>
              <a:t>正文级别 1</a:t>
            </a:r>
          </a:p>
          <a:p>
            <a:pPr lvl="1"/>
            <a:r>
              <a:rPr dirty="0"/>
              <a:t>正文级别 2</a:t>
            </a:r>
          </a:p>
          <a:p>
            <a:pPr lvl="2"/>
            <a:r>
              <a:rPr dirty="0"/>
              <a:t>正文级别 3</a:t>
            </a:r>
          </a:p>
          <a:p>
            <a:pPr lvl="3"/>
            <a:r>
              <a:rPr dirty="0"/>
              <a:t>正文级别 4</a:t>
            </a:r>
          </a:p>
          <a:p>
            <a:pPr lvl="4"/>
            <a:r>
              <a:rPr dirty="0"/>
              <a:t>正文级别 5</a:t>
            </a:r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defRPr sz="2400" spc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11456" y="415768"/>
            <a:ext cx="4718078" cy="898682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FZLanTingHeiS-L-GB" charset="-122"/>
          <a:ea typeface="FZLanTingHeiS-L-GB" charset="-122"/>
          <a:cs typeface="FZLanTingHeiS-L-GB" charset="-122"/>
          <a:sym typeface="微软雅黑" panose="020B0503020204020204" charset="-122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9pPr>
    </p:titleStyle>
    <p:bodyStyle>
      <a:lvl1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FZLanTingHeiS-M-GB" charset="-122"/>
          <a:ea typeface="FZLanTingHeiS-M-GB" charset="-122"/>
          <a:cs typeface="FZLanTingHeiS-M-GB" charset="-122"/>
          <a:sym typeface="微软雅黑" panose="020B0503020204020204" charset="-122"/>
        </a:defRPr>
      </a:lvl1pPr>
      <a:lvl2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FZLanTingHeiS-M-GB" charset="-122"/>
          <a:ea typeface="FZLanTingHeiS-M-GB" charset="-122"/>
          <a:cs typeface="FZLanTingHeiS-M-GB" charset="-122"/>
          <a:sym typeface="微软雅黑" panose="020B0503020204020204" charset="-122"/>
        </a:defRPr>
      </a:lvl2pPr>
      <a:lvl3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FZLanTingHeiS-M-GB" charset="-122"/>
          <a:ea typeface="FZLanTingHeiS-M-GB" charset="-122"/>
          <a:cs typeface="FZLanTingHeiS-M-GB" charset="-122"/>
          <a:sym typeface="微软雅黑" panose="020B0503020204020204" charset="-122"/>
        </a:defRPr>
      </a:lvl3pPr>
      <a:lvl4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FZLanTingHeiS-M-GB" charset="-122"/>
          <a:ea typeface="FZLanTingHeiS-M-GB" charset="-122"/>
          <a:cs typeface="FZLanTingHeiS-M-GB" charset="-122"/>
          <a:sym typeface="微软雅黑" panose="020B0503020204020204" charset="-122"/>
        </a:defRPr>
      </a:lvl4pPr>
      <a:lvl5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FZLanTingHeiS-M-GB" charset="-122"/>
          <a:ea typeface="FZLanTingHeiS-M-GB" charset="-122"/>
          <a:cs typeface="FZLanTingHeiS-M-GB" charset="-122"/>
          <a:sym typeface="微软雅黑" panose="020B0503020204020204" charset="-122"/>
        </a:defRPr>
      </a:lvl5pPr>
      <a:lvl6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6pPr>
      <a:lvl7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7pPr>
      <a:lvl8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8pPr>
      <a:lvl9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224">
            <a:extLst>
              <a:ext uri="{FF2B5EF4-FFF2-40B4-BE49-F238E27FC236}">
                <a16:creationId xmlns:a16="http://schemas.microsoft.com/office/drawing/2014/main" id="{999D5211-52C1-4207-860A-7D71474576F5}"/>
              </a:ext>
            </a:extLst>
          </p:cNvPr>
          <p:cNvSpPr/>
          <p:nvPr/>
        </p:nvSpPr>
        <p:spPr>
          <a:xfrm>
            <a:off x="646226" y="1619843"/>
            <a:ext cx="23091548" cy="9480056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spc="209"/>
            </a:pPr>
            <a:endParaRPr kumimoji="0" sz="7000" b="1" i="0" u="none" strike="noStrike" kern="0" cap="none" spc="20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流程图: 可选过程 2">
            <a:extLst>
              <a:ext uri="{FF2B5EF4-FFF2-40B4-BE49-F238E27FC236}">
                <a16:creationId xmlns:a16="http://schemas.microsoft.com/office/drawing/2014/main" id="{857866CA-F2D1-4965-98C4-13D74785C42A}"/>
              </a:ext>
            </a:extLst>
          </p:cNvPr>
          <p:cNvSpPr/>
          <p:nvPr/>
        </p:nvSpPr>
        <p:spPr>
          <a:xfrm>
            <a:off x="8431312" y="3324257"/>
            <a:ext cx="2327957" cy="1611789"/>
          </a:xfrm>
          <a:prstGeom prst="flowChartAlternateProcess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Model A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normalizeH="0" baseline="0" dirty="0">
                <a:uFillTx/>
                <a:latin typeface="+mn-ea"/>
                <a:ea typeface="+mn-ea"/>
                <a:cs typeface="Helvetica Neue Medium"/>
                <a:sym typeface="Helvetica Neue Medium"/>
              </a:rPr>
              <a:t>侧重用户交易及设备对比等异常类变量</a:t>
            </a:r>
          </a:p>
        </p:txBody>
      </p:sp>
      <p:sp>
        <p:nvSpPr>
          <p:cNvPr id="9" name="流程图: 可选过程 8">
            <a:extLst>
              <a:ext uri="{FF2B5EF4-FFF2-40B4-BE49-F238E27FC236}">
                <a16:creationId xmlns:a16="http://schemas.microsoft.com/office/drawing/2014/main" id="{3A892190-9ADD-4F7A-BD50-38CBF617A6D9}"/>
              </a:ext>
            </a:extLst>
          </p:cNvPr>
          <p:cNvSpPr/>
          <p:nvPr/>
        </p:nvSpPr>
        <p:spPr>
          <a:xfrm>
            <a:off x="8423291" y="5261341"/>
            <a:ext cx="2327957" cy="1611789"/>
          </a:xfrm>
          <a:prstGeom prst="flowChartAlternateProcess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Model B</a:t>
            </a:r>
          </a:p>
          <a:p>
            <a:r>
              <a:rPr lang="zh-CN" altLang="en-US" sz="2000" b="0" dirty="0">
                <a:latin typeface="+mn-ea"/>
                <a:ea typeface="+mn-ea"/>
                <a:sym typeface="Helvetica Neue Medium"/>
              </a:rPr>
              <a:t>侧重商户交易及设备对比等异常类变量</a:t>
            </a:r>
          </a:p>
        </p:txBody>
      </p:sp>
      <p:sp>
        <p:nvSpPr>
          <p:cNvPr id="10" name="流程图: 可选过程 9">
            <a:extLst>
              <a:ext uri="{FF2B5EF4-FFF2-40B4-BE49-F238E27FC236}">
                <a16:creationId xmlns:a16="http://schemas.microsoft.com/office/drawing/2014/main" id="{3B90C51B-7E4F-4E5F-9144-C0BB3CE283D1}"/>
              </a:ext>
            </a:extLst>
          </p:cNvPr>
          <p:cNvSpPr/>
          <p:nvPr/>
        </p:nvSpPr>
        <p:spPr>
          <a:xfrm>
            <a:off x="8399227" y="7198426"/>
            <a:ext cx="2327957" cy="1611789"/>
          </a:xfrm>
          <a:prstGeom prst="flowChartAlternateProcess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Model C</a:t>
            </a:r>
          </a:p>
          <a:p>
            <a:endParaRPr lang="en-US" altLang="zh-CN" sz="2000" b="0" dirty="0">
              <a:latin typeface="+mn-ea"/>
              <a:ea typeface="+mn-ea"/>
              <a:sym typeface="Helvetica Neue Medium"/>
            </a:endParaRPr>
          </a:p>
          <a:p>
            <a:r>
              <a:rPr lang="zh-CN" altLang="en-US" sz="2000" b="0" dirty="0">
                <a:latin typeface="+mn-ea"/>
                <a:ea typeface="+mn-ea"/>
                <a:sym typeface="Helvetica Neue Medium"/>
              </a:rPr>
              <a:t>其他类变量补充</a:t>
            </a:r>
            <a:endParaRPr lang="en-US" altLang="zh-CN" sz="2000" b="0" dirty="0">
              <a:latin typeface="+mn-ea"/>
              <a:ea typeface="+mn-ea"/>
              <a:sym typeface="Helvetica Neue Medium"/>
            </a:endParaRPr>
          </a:p>
          <a:p>
            <a:endParaRPr lang="en-US" altLang="zh-CN" sz="2000" b="0" dirty="0">
              <a:latin typeface="+mn-ea"/>
              <a:ea typeface="+mn-ea"/>
              <a:sym typeface="Helvetica Neue Medium"/>
            </a:endParaRPr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B071F2EE-0107-4E2F-8E66-1E15069454B8}"/>
              </a:ext>
            </a:extLst>
          </p:cNvPr>
          <p:cNvSpPr/>
          <p:nvPr/>
        </p:nvSpPr>
        <p:spPr>
          <a:xfrm>
            <a:off x="4231235" y="3761992"/>
            <a:ext cx="2160000" cy="4680000"/>
          </a:xfrm>
          <a:prstGeom prst="flowChartProcess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200" b="0" dirty="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3534A05-7745-43D7-993C-9A62DE002DBA}"/>
              </a:ext>
            </a:extLst>
          </p:cNvPr>
          <p:cNvCxnSpPr/>
          <p:nvPr/>
        </p:nvCxnSpPr>
        <p:spPr>
          <a:xfrm>
            <a:off x="6651872" y="4226404"/>
            <a:ext cx="12660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59E614D-10D8-4841-9C5E-F51406EEC441}"/>
              </a:ext>
            </a:extLst>
          </p:cNvPr>
          <p:cNvSpPr txBox="1"/>
          <p:nvPr/>
        </p:nvSpPr>
        <p:spPr>
          <a:xfrm>
            <a:off x="6941044" y="3731542"/>
            <a:ext cx="914399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训练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A3217EE-6AAB-41F5-BEDD-F1CE796ECD1A}"/>
              </a:ext>
            </a:extLst>
          </p:cNvPr>
          <p:cNvCxnSpPr/>
          <p:nvPr/>
        </p:nvCxnSpPr>
        <p:spPr>
          <a:xfrm>
            <a:off x="6635830" y="5966974"/>
            <a:ext cx="12660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AAB507B-B602-4637-8224-6238E70F5CF4}"/>
              </a:ext>
            </a:extLst>
          </p:cNvPr>
          <p:cNvSpPr txBox="1"/>
          <p:nvPr/>
        </p:nvSpPr>
        <p:spPr>
          <a:xfrm>
            <a:off x="6925002" y="5472112"/>
            <a:ext cx="914399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训练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F558B51-6E48-4754-B50D-CAA078CB77B7}"/>
              </a:ext>
            </a:extLst>
          </p:cNvPr>
          <p:cNvCxnSpPr/>
          <p:nvPr/>
        </p:nvCxnSpPr>
        <p:spPr>
          <a:xfrm>
            <a:off x="6683957" y="7964211"/>
            <a:ext cx="12660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1CC6F7-F6E1-42FC-A23B-12269A9FF22C}"/>
              </a:ext>
            </a:extLst>
          </p:cNvPr>
          <p:cNvSpPr txBox="1"/>
          <p:nvPr/>
        </p:nvSpPr>
        <p:spPr>
          <a:xfrm>
            <a:off x="6973129" y="7469349"/>
            <a:ext cx="914399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训练</a:t>
            </a: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7E6B5C88-FB50-4931-B8AF-FC17C5F40390}"/>
              </a:ext>
            </a:extLst>
          </p:cNvPr>
          <p:cNvSpPr/>
          <p:nvPr/>
        </p:nvSpPr>
        <p:spPr>
          <a:xfrm rot="5400000">
            <a:off x="12971842" y="3854407"/>
            <a:ext cx="770022" cy="612979"/>
          </a:xfrm>
          <a:prstGeom prst="triangl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304750A-9274-417C-BC17-53A4D582012C}"/>
              </a:ext>
            </a:extLst>
          </p:cNvPr>
          <p:cNvSpPr txBox="1"/>
          <p:nvPr/>
        </p:nvSpPr>
        <p:spPr>
          <a:xfrm>
            <a:off x="11298195" y="3731542"/>
            <a:ext cx="914399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预测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0A103AE-8805-4634-A53A-3AED1BC118E1}"/>
              </a:ext>
            </a:extLst>
          </p:cNvPr>
          <p:cNvCxnSpPr>
            <a:cxnSpLocks/>
          </p:cNvCxnSpPr>
          <p:nvPr/>
        </p:nvCxnSpPr>
        <p:spPr>
          <a:xfrm>
            <a:off x="11335091" y="4140844"/>
            <a:ext cx="12660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79F240DC-90F9-43BC-A259-694F98071B14}"/>
              </a:ext>
            </a:extLst>
          </p:cNvPr>
          <p:cNvSpPr/>
          <p:nvPr/>
        </p:nvSpPr>
        <p:spPr>
          <a:xfrm rot="5400000">
            <a:off x="12971842" y="5667166"/>
            <a:ext cx="770022" cy="612979"/>
          </a:xfrm>
          <a:prstGeom prst="triangl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FC5F45D-033C-4D21-A873-AFAFE8B491F1}"/>
              </a:ext>
            </a:extLst>
          </p:cNvPr>
          <p:cNvSpPr txBox="1"/>
          <p:nvPr/>
        </p:nvSpPr>
        <p:spPr>
          <a:xfrm>
            <a:off x="11304332" y="5472112"/>
            <a:ext cx="818308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预测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BE26F69-1139-4A65-AEA7-9F3D8C314A16}"/>
              </a:ext>
            </a:extLst>
          </p:cNvPr>
          <p:cNvCxnSpPr>
            <a:cxnSpLocks/>
          </p:cNvCxnSpPr>
          <p:nvPr/>
        </p:nvCxnSpPr>
        <p:spPr>
          <a:xfrm>
            <a:off x="11335091" y="5973655"/>
            <a:ext cx="12660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29BFF3CD-5B10-4949-B574-A82F294A5E85}"/>
              </a:ext>
            </a:extLst>
          </p:cNvPr>
          <p:cNvSpPr/>
          <p:nvPr/>
        </p:nvSpPr>
        <p:spPr>
          <a:xfrm rot="5400000">
            <a:off x="12971842" y="7624303"/>
            <a:ext cx="770022" cy="612979"/>
          </a:xfrm>
          <a:prstGeom prst="triangl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979D90C-71C1-4DFC-A964-26F41432DB4B}"/>
              </a:ext>
            </a:extLst>
          </p:cNvPr>
          <p:cNvSpPr txBox="1"/>
          <p:nvPr/>
        </p:nvSpPr>
        <p:spPr>
          <a:xfrm>
            <a:off x="11298194" y="7469349"/>
            <a:ext cx="914399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预测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AF05A59-CE31-4528-8DE7-E900688E4589}"/>
              </a:ext>
            </a:extLst>
          </p:cNvPr>
          <p:cNvCxnSpPr>
            <a:cxnSpLocks/>
          </p:cNvCxnSpPr>
          <p:nvPr/>
        </p:nvCxnSpPr>
        <p:spPr>
          <a:xfrm>
            <a:off x="11335091" y="7930792"/>
            <a:ext cx="12660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流程图: 过程 32">
            <a:extLst>
              <a:ext uri="{FF2B5EF4-FFF2-40B4-BE49-F238E27FC236}">
                <a16:creationId xmlns:a16="http://schemas.microsoft.com/office/drawing/2014/main" id="{CBE77293-E8FB-4308-9A70-51AB8D797EAA}"/>
              </a:ext>
            </a:extLst>
          </p:cNvPr>
          <p:cNvSpPr/>
          <p:nvPr/>
        </p:nvSpPr>
        <p:spPr>
          <a:xfrm>
            <a:off x="14892147" y="3799425"/>
            <a:ext cx="2160000" cy="4680000"/>
          </a:xfrm>
          <a:prstGeom prst="flowChartProcess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流程图: 可选过程 34">
            <a:extLst>
              <a:ext uri="{FF2B5EF4-FFF2-40B4-BE49-F238E27FC236}">
                <a16:creationId xmlns:a16="http://schemas.microsoft.com/office/drawing/2014/main" id="{7CC5B8C9-A3EE-4259-A6D8-57AEA1F9647D}"/>
              </a:ext>
            </a:extLst>
          </p:cNvPr>
          <p:cNvSpPr/>
          <p:nvPr/>
        </p:nvSpPr>
        <p:spPr>
          <a:xfrm>
            <a:off x="18811618" y="6432538"/>
            <a:ext cx="2327957" cy="1407478"/>
          </a:xfrm>
          <a:prstGeom prst="flowChartAlternateProcess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Model D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normalizeH="0" baseline="0" dirty="0"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Stacking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831039E-65DF-4147-9BFA-9A5FFFB21C69}"/>
              </a:ext>
            </a:extLst>
          </p:cNvPr>
          <p:cNvCxnSpPr>
            <a:cxnSpLocks/>
          </p:cNvCxnSpPr>
          <p:nvPr/>
        </p:nvCxnSpPr>
        <p:spPr>
          <a:xfrm>
            <a:off x="17250649" y="4894394"/>
            <a:ext cx="1371598" cy="2096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D70D1AC2-BCCF-47A3-8300-A55ECB0659F5}"/>
              </a:ext>
            </a:extLst>
          </p:cNvPr>
          <p:cNvSpPr txBox="1"/>
          <p:nvPr/>
        </p:nvSpPr>
        <p:spPr>
          <a:xfrm>
            <a:off x="17897996" y="5441393"/>
            <a:ext cx="914399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训练</a:t>
            </a:r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3CF2D4C9-D971-49A5-9204-4192033AC030}"/>
              </a:ext>
            </a:extLst>
          </p:cNvPr>
          <p:cNvSpPr/>
          <p:nvPr/>
        </p:nvSpPr>
        <p:spPr>
          <a:xfrm>
            <a:off x="21742985" y="5109200"/>
            <a:ext cx="1800000" cy="1800000"/>
          </a:xfrm>
          <a:prstGeom prst="flowChartConnector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9BB8C631-A298-4174-B3CC-48C41E636FF2}"/>
              </a:ext>
            </a:extLst>
          </p:cNvPr>
          <p:cNvSpPr txBox="1"/>
          <p:nvPr/>
        </p:nvSpPr>
        <p:spPr>
          <a:xfrm>
            <a:off x="13423276" y="3731542"/>
            <a:ext cx="914399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衍生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81774730-8A22-49CC-A136-38ECE332EA5D}"/>
              </a:ext>
            </a:extLst>
          </p:cNvPr>
          <p:cNvSpPr txBox="1"/>
          <p:nvPr/>
        </p:nvSpPr>
        <p:spPr>
          <a:xfrm>
            <a:off x="13452127" y="5472112"/>
            <a:ext cx="914399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衍生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7749BD60-144D-4E59-906C-8BC0F8037789}"/>
              </a:ext>
            </a:extLst>
          </p:cNvPr>
          <p:cNvSpPr txBox="1"/>
          <p:nvPr/>
        </p:nvSpPr>
        <p:spPr>
          <a:xfrm>
            <a:off x="14949849" y="5730068"/>
            <a:ext cx="196688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/>
            <a:r>
              <a:rPr lang="en-US" altLang="zh-CN" sz="2800" dirty="0">
                <a:sym typeface="Microsoft YaHei"/>
              </a:rPr>
              <a:t>score</a:t>
            </a:r>
            <a:r>
              <a:rPr lang="zh-CN" altLang="en-US" sz="2800" dirty="0">
                <a:sym typeface="Microsoft YaHei"/>
              </a:rPr>
              <a:t>及其衍生变量</a:t>
            </a:r>
            <a:endParaRPr lang="en-US" altLang="zh-CN" sz="2800" dirty="0">
              <a:sym typeface="Microsoft YaHei"/>
            </a:endParaRPr>
          </a:p>
        </p:txBody>
      </p:sp>
      <p:sp>
        <p:nvSpPr>
          <p:cNvPr id="50" name="流程图: 过程 49">
            <a:extLst>
              <a:ext uri="{FF2B5EF4-FFF2-40B4-BE49-F238E27FC236}">
                <a16:creationId xmlns:a16="http://schemas.microsoft.com/office/drawing/2014/main" id="{4764926E-3749-4487-B939-EB6806F24025}"/>
              </a:ext>
            </a:extLst>
          </p:cNvPr>
          <p:cNvSpPr/>
          <p:nvPr/>
        </p:nvSpPr>
        <p:spPr>
          <a:xfrm>
            <a:off x="4231235" y="9351751"/>
            <a:ext cx="2160000" cy="1087477"/>
          </a:xfrm>
          <a:prstGeom prst="flowChartProcess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2" name="流程图: 过程 51">
            <a:extLst>
              <a:ext uri="{FF2B5EF4-FFF2-40B4-BE49-F238E27FC236}">
                <a16:creationId xmlns:a16="http://schemas.microsoft.com/office/drawing/2014/main" id="{2DD370EC-FC37-4BF4-8ADB-BD1D67FB3E38}"/>
              </a:ext>
            </a:extLst>
          </p:cNvPr>
          <p:cNvSpPr/>
          <p:nvPr/>
        </p:nvSpPr>
        <p:spPr>
          <a:xfrm>
            <a:off x="14892147" y="9351751"/>
            <a:ext cx="2160000" cy="1087477"/>
          </a:xfrm>
          <a:prstGeom prst="flowChartProcess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3D37D84-CDF2-4C3D-9FF6-9CCEE425588F}"/>
              </a:ext>
            </a:extLst>
          </p:cNvPr>
          <p:cNvCxnSpPr>
            <a:cxnSpLocks/>
          </p:cNvCxnSpPr>
          <p:nvPr/>
        </p:nvCxnSpPr>
        <p:spPr>
          <a:xfrm>
            <a:off x="6532589" y="9895489"/>
            <a:ext cx="83011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F96FF5AB-2D93-453F-8514-11B7693DCED4}"/>
              </a:ext>
            </a:extLst>
          </p:cNvPr>
          <p:cNvSpPr txBox="1"/>
          <p:nvPr/>
        </p:nvSpPr>
        <p:spPr>
          <a:xfrm>
            <a:off x="15153249" y="9628750"/>
            <a:ext cx="165831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/>
            <a:r>
              <a:rPr lang="zh-CN" altLang="en-US" sz="2800" dirty="0">
                <a:sym typeface="Microsoft YaHei"/>
              </a:rPr>
              <a:t>常规变量</a:t>
            </a:r>
            <a:endParaRPr lang="en-US" altLang="zh-CN" sz="2800" dirty="0">
              <a:sym typeface="Microsoft YaHei"/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CD4A692-A421-4110-B1D4-DEE2663EAB26}"/>
              </a:ext>
            </a:extLst>
          </p:cNvPr>
          <p:cNvCxnSpPr>
            <a:cxnSpLocks/>
          </p:cNvCxnSpPr>
          <p:nvPr/>
        </p:nvCxnSpPr>
        <p:spPr>
          <a:xfrm flipV="1">
            <a:off x="17371884" y="7421248"/>
            <a:ext cx="1250363" cy="2286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1A87F843-8A05-4F9A-8FEA-E2550948867E}"/>
              </a:ext>
            </a:extLst>
          </p:cNvPr>
          <p:cNvSpPr txBox="1"/>
          <p:nvPr/>
        </p:nvSpPr>
        <p:spPr>
          <a:xfrm>
            <a:off x="4447963" y="9402846"/>
            <a:ext cx="1835562" cy="10505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0" spc="75" dirty="0">
                <a:latin typeface="+mn-ea"/>
                <a:sym typeface="Microsoft YaHei"/>
              </a:rPr>
              <a:t>第二个月</a:t>
            </a:r>
            <a:endParaRPr lang="en-US" altLang="zh-CN" sz="2800" b="0" spc="75" dirty="0">
              <a:latin typeface="+mn-ea"/>
              <a:sym typeface="Microsoft YaHei"/>
            </a:endParaRPr>
          </a:p>
          <a:p>
            <a:pPr>
              <a:lnSpc>
                <a:spcPct val="110000"/>
              </a:lnSpc>
            </a:pPr>
            <a:r>
              <a:rPr lang="zh-CN" altLang="en-US" sz="2800" b="0" spc="75" dirty="0">
                <a:latin typeface="+mn-ea"/>
                <a:sym typeface="Microsoft YaHei"/>
              </a:rPr>
              <a:t>数据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C1464FB-B5E7-4ECF-BFB6-BA4B2A53D1E3}"/>
              </a:ext>
            </a:extLst>
          </p:cNvPr>
          <p:cNvSpPr txBox="1"/>
          <p:nvPr/>
        </p:nvSpPr>
        <p:spPr>
          <a:xfrm>
            <a:off x="4396099" y="5647528"/>
            <a:ext cx="1835562" cy="10505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0" spc="75" dirty="0">
                <a:latin typeface="+mn-ea"/>
                <a:sym typeface="Microsoft YaHei"/>
              </a:rPr>
              <a:t>第一个月</a:t>
            </a:r>
            <a:endParaRPr lang="en-US" altLang="zh-CN" sz="2800" b="0" spc="75" dirty="0">
              <a:latin typeface="+mn-ea"/>
              <a:sym typeface="Microsoft YaHei"/>
            </a:endParaRPr>
          </a:p>
          <a:p>
            <a:pPr>
              <a:lnSpc>
                <a:spcPct val="110000"/>
              </a:lnSpc>
            </a:pPr>
            <a:r>
              <a:rPr lang="zh-CN" altLang="en-US" sz="2800" b="0" spc="75" dirty="0">
                <a:latin typeface="+mn-ea"/>
                <a:sym typeface="Microsoft YaHei"/>
              </a:rPr>
              <a:t>数据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48DBF04-75A9-4132-8828-88968EDB9077}"/>
              </a:ext>
            </a:extLst>
          </p:cNvPr>
          <p:cNvSpPr txBox="1"/>
          <p:nvPr/>
        </p:nvSpPr>
        <p:spPr>
          <a:xfrm>
            <a:off x="18031030" y="8573731"/>
            <a:ext cx="914399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训练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8B189B6-ADB8-4786-B387-67AFE6110AD0}"/>
              </a:ext>
            </a:extLst>
          </p:cNvPr>
          <p:cNvSpPr txBox="1"/>
          <p:nvPr/>
        </p:nvSpPr>
        <p:spPr>
          <a:xfrm>
            <a:off x="13401878" y="7469349"/>
            <a:ext cx="914399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衍生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2AA3362-FE10-4906-BB33-4FD3FC3A11E6}"/>
              </a:ext>
            </a:extLst>
          </p:cNvPr>
          <p:cNvCxnSpPr/>
          <p:nvPr/>
        </p:nvCxnSpPr>
        <p:spPr>
          <a:xfrm flipV="1">
            <a:off x="11954411" y="6017530"/>
            <a:ext cx="0" cy="3852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D2168C6-C88F-4FB7-B1B2-1F3BF6F18539}"/>
              </a:ext>
            </a:extLst>
          </p:cNvPr>
          <p:cNvCxnSpPr/>
          <p:nvPr/>
        </p:nvCxnSpPr>
        <p:spPr>
          <a:xfrm flipV="1">
            <a:off x="11617527" y="7966646"/>
            <a:ext cx="0" cy="1944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DD565E50-93C1-4E66-81A1-B25BBFBA226D}"/>
              </a:ext>
            </a:extLst>
          </p:cNvPr>
          <p:cNvCxnSpPr/>
          <p:nvPr/>
        </p:nvCxnSpPr>
        <p:spPr>
          <a:xfrm flipV="1">
            <a:off x="12332909" y="4188731"/>
            <a:ext cx="0" cy="5688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608BA023-7477-498D-BD2E-E9D0E075F465}"/>
              </a:ext>
            </a:extLst>
          </p:cNvPr>
          <p:cNvSpPr txBox="1"/>
          <p:nvPr/>
        </p:nvSpPr>
        <p:spPr>
          <a:xfrm>
            <a:off x="1235786" y="2119848"/>
            <a:ext cx="18007254" cy="8135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20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Microsoft YaHei"/>
              </a:rPr>
              <a:t>构建可以提炼先验风险信息的模型结构强化识别效果</a:t>
            </a:r>
          </a:p>
        </p:txBody>
      </p:sp>
      <p:sp>
        <p:nvSpPr>
          <p:cNvPr id="44" name="加号 43">
            <a:extLst>
              <a:ext uri="{FF2B5EF4-FFF2-40B4-BE49-F238E27FC236}">
                <a16:creationId xmlns:a16="http://schemas.microsoft.com/office/drawing/2014/main" id="{26AAE3AA-E276-48A9-ADCA-7526527AB549}"/>
              </a:ext>
            </a:extLst>
          </p:cNvPr>
          <p:cNvSpPr/>
          <p:nvPr/>
        </p:nvSpPr>
        <p:spPr>
          <a:xfrm>
            <a:off x="15532410" y="8554788"/>
            <a:ext cx="899994" cy="767715"/>
          </a:xfrm>
          <a:prstGeom prst="mathPlus">
            <a:avLst/>
          </a:prstGeom>
          <a:solidFill>
            <a:schemeClr val="tx1"/>
          </a:solidFill>
          <a:ln w="5715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0670266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24">
            <a:extLst>
              <a:ext uri="{FF2B5EF4-FFF2-40B4-BE49-F238E27FC236}">
                <a16:creationId xmlns:a16="http://schemas.microsoft.com/office/drawing/2014/main" id="{F9B0A10A-4FA7-4065-BEF8-2316444C1C5C}"/>
              </a:ext>
            </a:extLst>
          </p:cNvPr>
          <p:cNvSpPr/>
          <p:nvPr/>
        </p:nvSpPr>
        <p:spPr>
          <a:xfrm>
            <a:off x="646226" y="1619843"/>
            <a:ext cx="23091548" cy="9480056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spc="209"/>
            </a:pPr>
            <a:endParaRPr kumimoji="0" sz="7000" b="1" i="0" u="none" strike="noStrike" kern="0" cap="none" spc="20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2135" y="2154136"/>
            <a:ext cx="10237236" cy="8135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20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通过白名单（</a:t>
            </a:r>
            <a:r>
              <a:rPr lang="en-US" altLang="zh-CN" sz="420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10%</a:t>
            </a:r>
            <a:r>
              <a:rPr lang="zh-CN" altLang="en-US" sz="420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）调整增强模型效果</a:t>
            </a:r>
            <a:endParaRPr kumimoji="0" lang="zh-CN" altLang="en-US" sz="420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微软雅黑" panose="020B0503020204020204" charset="-122"/>
            </a:endParaRP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4274878392"/>
              </p:ext>
            </p:extLst>
          </p:nvPr>
        </p:nvGraphicFramePr>
        <p:xfrm>
          <a:off x="3606544" y="3507740"/>
          <a:ext cx="5915558" cy="4396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等腰三角形 4"/>
          <p:cNvSpPr/>
          <p:nvPr/>
        </p:nvSpPr>
        <p:spPr>
          <a:xfrm>
            <a:off x="8148014" y="7864445"/>
            <a:ext cx="360000" cy="360000"/>
          </a:xfrm>
          <a:prstGeom prst="triangle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06543" y="9055183"/>
            <a:ext cx="7761508" cy="13213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  <a:defRPr sz="2500" b="0" spc="75"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z="2400" dirty="0">
                <a:latin typeface="+mn-ea"/>
                <a:sym typeface="微软雅黑" panose="020B0503020204020204" charset="-122"/>
              </a:rPr>
              <a:t>某用户每月</a:t>
            </a:r>
            <a:r>
              <a:rPr lang="en-US" altLang="zh-CN" sz="2400" dirty="0">
                <a:latin typeface="+mn-ea"/>
                <a:sym typeface="微软雅黑" panose="020B0503020204020204" charset="-122"/>
              </a:rPr>
              <a:t>&gt;3000</a:t>
            </a:r>
            <a:r>
              <a:rPr lang="zh-CN" altLang="en-US" sz="2400" dirty="0">
                <a:latin typeface="+mn-ea"/>
                <a:sym typeface="微软雅黑" panose="020B0503020204020204" charset="-122"/>
              </a:rPr>
              <a:t>笔之后的交易为正常</a:t>
            </a:r>
            <a:endParaRPr lang="en-US" altLang="zh-CN" sz="2400" dirty="0">
              <a:latin typeface="+mn-ea"/>
              <a:sym typeface="微软雅黑" panose="020B0503020204020204" charset="-122"/>
            </a:endParaRPr>
          </a:p>
          <a:p>
            <a:r>
              <a:rPr lang="zh-CN" altLang="en-US" sz="2400" dirty="0">
                <a:latin typeface="+mn-ea"/>
                <a:sym typeface="微软雅黑" panose="020B0503020204020204" charset="-122"/>
              </a:rPr>
              <a:t>某设备每月</a:t>
            </a:r>
            <a:r>
              <a:rPr lang="en-US" altLang="zh-CN" sz="2400" dirty="0">
                <a:latin typeface="+mn-ea"/>
                <a:sym typeface="微软雅黑" panose="020B0503020204020204" charset="-122"/>
              </a:rPr>
              <a:t>&gt;400</a:t>
            </a:r>
            <a:r>
              <a:rPr lang="zh-CN" altLang="en-US" sz="2400" dirty="0">
                <a:latin typeface="+mn-ea"/>
                <a:sym typeface="微软雅黑" panose="020B0503020204020204" charset="-122"/>
              </a:rPr>
              <a:t>笔之后的交易为正常</a:t>
            </a:r>
            <a:endParaRPr lang="en-US" altLang="zh-CN" sz="2400" dirty="0">
              <a:latin typeface="+mn-ea"/>
              <a:sym typeface="微软雅黑" panose="020B0503020204020204" charset="-122"/>
            </a:endParaRPr>
          </a:p>
          <a:p>
            <a:r>
              <a:rPr lang="en-US" altLang="zh-CN" sz="2400" dirty="0">
                <a:latin typeface="+mn-ea"/>
                <a:sym typeface="微软雅黑" panose="020B0503020204020204" charset="-122"/>
              </a:rPr>
              <a:t>… …</a:t>
            </a:r>
            <a:endParaRPr lang="zh-CN" altLang="en-US" sz="2400" dirty="0">
              <a:latin typeface="+mn-ea"/>
              <a:sym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371" y="4082769"/>
            <a:ext cx="2880000" cy="288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59811" y="9055183"/>
            <a:ext cx="7211581" cy="9151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  <a:defRPr sz="2500" b="0" spc="75"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z="2400" dirty="0">
                <a:latin typeface="+mn-ea"/>
                <a:sym typeface="微软雅黑" panose="020B0503020204020204" charset="-122"/>
              </a:rPr>
              <a:t>某些特定的交易场景下的交易可判定为正常</a:t>
            </a:r>
          </a:p>
          <a:p>
            <a:endParaRPr lang="zh-CN" altLang="en-US" sz="2400" dirty="0">
              <a:latin typeface="+mn-ea"/>
              <a:sym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071" y="4518405"/>
            <a:ext cx="2160000" cy="2160000"/>
          </a:xfrm>
          <a:prstGeom prst="rect">
            <a:avLst/>
          </a:prstGeom>
        </p:spPr>
      </p:pic>
      <p:sp>
        <p:nvSpPr>
          <p:cNvPr id="10" name="同心圆 9"/>
          <p:cNvSpPr/>
          <p:nvPr/>
        </p:nvSpPr>
        <p:spPr>
          <a:xfrm>
            <a:off x="17717684" y="3037246"/>
            <a:ext cx="5040000" cy="5040000"/>
          </a:xfrm>
          <a:prstGeom prst="donut">
            <a:avLst>
              <a:gd name="adj" fmla="val 6106"/>
            </a:avLst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圆形"/>
          <p:cNvSpPr/>
          <p:nvPr/>
        </p:nvSpPr>
        <p:spPr>
          <a:xfrm>
            <a:off x="19484136" y="2442940"/>
            <a:ext cx="1662043" cy="1640264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73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0076BA">
                  <a:lumMod val="20000"/>
                  <a:lumOff val="80000"/>
                </a:srgbClr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060" y="2653472"/>
            <a:ext cx="1219200" cy="1219200"/>
          </a:xfrm>
          <a:prstGeom prst="rect">
            <a:avLst/>
          </a:prstGeom>
        </p:spPr>
      </p:pic>
      <p:sp>
        <p:nvSpPr>
          <p:cNvPr id="16" name="圆形"/>
          <p:cNvSpPr/>
          <p:nvPr/>
        </p:nvSpPr>
        <p:spPr>
          <a:xfrm>
            <a:off x="17583055" y="6006582"/>
            <a:ext cx="1662043" cy="1640264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73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0076BA">
                  <a:lumMod val="20000"/>
                  <a:lumOff val="80000"/>
                </a:srgbClr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854" y="6217114"/>
            <a:ext cx="1685925" cy="1219200"/>
          </a:xfrm>
          <a:prstGeom prst="rect">
            <a:avLst/>
          </a:prstGeom>
        </p:spPr>
      </p:pic>
      <p:sp>
        <p:nvSpPr>
          <p:cNvPr id="18" name="圆形"/>
          <p:cNvSpPr/>
          <p:nvPr/>
        </p:nvSpPr>
        <p:spPr>
          <a:xfrm>
            <a:off x="21474049" y="5974875"/>
            <a:ext cx="1662043" cy="1640264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73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0076BA">
                  <a:lumMod val="20000"/>
                  <a:lumOff val="80000"/>
                </a:srgbClr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462" y="6185407"/>
            <a:ext cx="1219200" cy="12192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931788" y="9055183"/>
            <a:ext cx="7211581" cy="5088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  <a:defRPr sz="2500" b="0" spc="75"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z="2400" dirty="0">
                <a:latin typeface="+mn-ea"/>
                <a:sym typeface="微软雅黑" panose="020B0503020204020204" charset="-122"/>
              </a:rPr>
              <a:t>若交易方的信息可见，则此单可判定为正常</a:t>
            </a:r>
          </a:p>
        </p:txBody>
      </p:sp>
    </p:spTree>
    <p:extLst>
      <p:ext uri="{BB962C8B-B14F-4D97-AF65-F5344CB8AC3E}">
        <p14:creationId xmlns:p14="http://schemas.microsoft.com/office/powerpoint/2010/main" val="263547058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88381" y="3153395"/>
            <a:ext cx="9999293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TEC FONT 2" charset="0"/>
              </a:rPr>
              <a:t>1</a:t>
            </a:r>
            <a:r>
              <a:rPr lang="zh-CN" altLang="en-US" sz="4200" b="0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     我们要解决的问题有什么特点？</a:t>
            </a:r>
            <a:endParaRPr kumimoji="0" lang="zh-CN" altLang="en-US" sz="4200" b="0" i="0" u="none" strike="noStrike" cap="none" spc="30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FZLanTingHeiS-R-GB" charset="-122"/>
              <a:sym typeface="Helvetica Neue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88382" y="4966079"/>
            <a:ext cx="11913818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TEC FONT 2" charset="0"/>
              </a:rPr>
              <a:t>2</a:t>
            </a:r>
            <a:r>
              <a:rPr lang="zh-CN" altLang="en-US" sz="4200" b="0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     我们怎样根据特点设计整体方案？</a:t>
            </a:r>
            <a:endParaRPr kumimoji="0" lang="zh-CN" altLang="en-US" sz="4200" b="0" i="0" u="none" strike="noStrike" cap="none" spc="30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FZLanTingHeiS-R-GB" charset="-122"/>
              <a:sym typeface="Helvetica Neue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88382" y="6696909"/>
            <a:ext cx="9199868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TEC FONT 2" charset="0"/>
              </a:rPr>
              <a:t>3</a:t>
            </a:r>
            <a:r>
              <a:rPr lang="zh-CN" altLang="en-US" sz="4200" b="0" spc="300" dirty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     效果怎么样？</a:t>
            </a:r>
            <a:endParaRPr kumimoji="0" lang="zh-CN" altLang="en-US" sz="4200" b="0" i="0" u="none" strike="noStrike" cap="none" spc="30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FZLanTingHeiS-R-GB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627635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224">
            <a:extLst>
              <a:ext uri="{FF2B5EF4-FFF2-40B4-BE49-F238E27FC236}">
                <a16:creationId xmlns:a16="http://schemas.microsoft.com/office/drawing/2014/main" id="{D32AD294-4488-4A23-A5D8-C952BF4121B2}"/>
              </a:ext>
            </a:extLst>
          </p:cNvPr>
          <p:cNvSpPr/>
          <p:nvPr/>
        </p:nvSpPr>
        <p:spPr>
          <a:xfrm>
            <a:off x="646226" y="1682905"/>
            <a:ext cx="23091548" cy="9480056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spc="209"/>
            </a:pPr>
            <a:endParaRPr kumimoji="0" sz="7000" b="1" i="0" u="none" strike="noStrike" kern="0" cap="none" spc="20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CF1A41B-BCC4-41A4-BB51-FE2721317298}"/>
              </a:ext>
            </a:extLst>
          </p:cNvPr>
          <p:cNvSpPr/>
          <p:nvPr/>
        </p:nvSpPr>
        <p:spPr>
          <a:xfrm>
            <a:off x="3256989" y="2837792"/>
            <a:ext cx="6336000" cy="8208000"/>
          </a:xfrm>
          <a:prstGeom prst="rect">
            <a:avLst/>
          </a:prstGeom>
          <a:noFill/>
          <a:ln w="12700" cap="flat">
            <a:solidFill>
              <a:srgbClr val="8A8A8A"/>
            </a:solidFill>
            <a:prstDash val="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93872" y="3361846"/>
            <a:ext cx="3178842" cy="1727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10000"/>
              </a:lnSpc>
              <a:tabLst/>
            </a:pPr>
            <a:r>
              <a:rPr lang="en-US" altLang="zh-CN" sz="2400" b="0" spc="75" dirty="0" err="1">
                <a:latin typeface="+mn-ea"/>
                <a:ea typeface="+mn-ea"/>
                <a:cs typeface="+mn-cs"/>
                <a:sym typeface="Microsoft YaHei"/>
              </a:rPr>
              <a:t>Auc</a:t>
            </a: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: 0.986</a:t>
            </a:r>
          </a:p>
          <a:p>
            <a:pPr algn="l">
              <a:lnSpc>
                <a:spcPct val="110000"/>
              </a:lnSpc>
              <a:tabLst/>
            </a:pP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F1: 0.526</a:t>
            </a:r>
          </a:p>
          <a:p>
            <a:pPr algn="l">
              <a:lnSpc>
                <a:spcPct val="110000"/>
              </a:lnSpc>
              <a:tabLst/>
            </a:pP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Ks: 0.890</a:t>
            </a:r>
          </a:p>
          <a:p>
            <a:pPr algn="l">
              <a:lnSpc>
                <a:spcPct val="110000"/>
              </a:lnSpc>
            </a:pPr>
            <a:r>
              <a:rPr lang="en-US" altLang="zh-CN" sz="2400" b="0" spc="75" dirty="0" err="1">
                <a:latin typeface="+mn-ea"/>
                <a:ea typeface="+mn-ea"/>
                <a:cs typeface="+mn-cs"/>
                <a:sym typeface="Microsoft YaHei"/>
              </a:rPr>
              <a:t>A_score</a:t>
            </a: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: 0.574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276302" y="5838450"/>
            <a:ext cx="4104640" cy="17953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10000"/>
              </a:lnSpc>
              <a:tabLst/>
            </a:pPr>
            <a:r>
              <a:rPr lang="en-US" altLang="zh-CN" sz="2400" b="0" spc="75" dirty="0" err="1">
                <a:latin typeface="+mn-ea"/>
                <a:ea typeface="+mn-ea"/>
                <a:cs typeface="+mn-cs"/>
                <a:sym typeface="Microsoft YaHei"/>
              </a:rPr>
              <a:t>Auc</a:t>
            </a: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: 0.991</a:t>
            </a:r>
          </a:p>
          <a:p>
            <a:pPr algn="l">
              <a:lnSpc>
                <a:spcPct val="110000"/>
              </a:lnSpc>
              <a:tabLst/>
            </a:pP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F1: 0.667</a:t>
            </a:r>
          </a:p>
          <a:p>
            <a:pPr algn="l">
              <a:lnSpc>
                <a:spcPct val="110000"/>
              </a:lnSpc>
              <a:tabLst/>
            </a:pP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Ks: 0.924</a:t>
            </a:r>
          </a:p>
          <a:p>
            <a:pPr algn="l">
              <a:lnSpc>
                <a:spcPct val="110000"/>
              </a:lnSpc>
            </a:pPr>
            <a:r>
              <a:rPr lang="en-US" altLang="zh-CN" sz="2400" b="0" spc="75" dirty="0" err="1">
                <a:latin typeface="+mn-ea"/>
                <a:ea typeface="+mn-ea"/>
                <a:cs typeface="+mn-cs"/>
                <a:sym typeface="Microsoft YaHei"/>
              </a:rPr>
              <a:t>D_score</a:t>
            </a: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: 0.702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168209" y="6192606"/>
            <a:ext cx="4104640" cy="13213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Microsoft YaHei"/>
              </a:rPr>
              <a:t>线上效果：</a:t>
            </a:r>
            <a:endParaRPr kumimoji="0" lang="en-US" altLang="zh-CN" sz="24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Microsoft YaHei"/>
            </a:endParaRPr>
          </a:p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A</a:t>
            </a:r>
            <a:r>
              <a:rPr lang="zh-CN" altLang="en-US" sz="2400" b="0" spc="75" dirty="0">
                <a:latin typeface="+mn-ea"/>
                <a:ea typeface="+mn-ea"/>
                <a:cs typeface="+mn-cs"/>
                <a:sym typeface="Microsoft YaHei"/>
              </a:rPr>
              <a:t>榜：</a:t>
            </a: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0.627</a:t>
            </a:r>
          </a:p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Microsoft YaHei"/>
              </a:rPr>
              <a:t>B</a:t>
            </a:r>
            <a:r>
              <a:rPr kumimoji="0" lang="zh-CN" altLang="en-US" sz="24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Microsoft YaHei"/>
              </a:rPr>
              <a:t>榜：</a:t>
            </a:r>
            <a:r>
              <a:rPr kumimoji="0" lang="en-US" altLang="zh-CN" sz="24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Microsoft YaHei"/>
              </a:rPr>
              <a:t>0.797</a:t>
            </a:r>
            <a:endParaRPr kumimoji="0" lang="zh-CN" altLang="en-US" sz="24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Microsoft YaHei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76302" y="8522199"/>
            <a:ext cx="4104640" cy="9151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0" spc="75" dirty="0">
                <a:latin typeface="+mn-ea"/>
                <a:ea typeface="+mn-ea"/>
                <a:cs typeface="+mn-cs"/>
                <a:sym typeface="Microsoft YaHei"/>
              </a:rPr>
              <a:t>白名单规则</a:t>
            </a:r>
            <a:endParaRPr lang="en-US" altLang="zh-CN" sz="2400" b="0" spc="75" dirty="0">
              <a:latin typeface="+mn-ea"/>
              <a:ea typeface="+mn-ea"/>
              <a:cs typeface="+mn-cs"/>
              <a:sym typeface="Microsoft YaHei"/>
            </a:endParaRPr>
          </a:p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0" spc="75" dirty="0">
                <a:latin typeface="+mn-ea"/>
                <a:ea typeface="+mn-ea"/>
                <a:cs typeface="+mn-cs"/>
                <a:sym typeface="Microsoft YaHei"/>
              </a:rPr>
              <a:t>提升几个千分位</a:t>
            </a:r>
          </a:p>
        </p:txBody>
      </p:sp>
      <p:sp>
        <p:nvSpPr>
          <p:cNvPr id="9" name="流程图: 磁盘 8">
            <a:extLst>
              <a:ext uri="{FF2B5EF4-FFF2-40B4-BE49-F238E27FC236}">
                <a16:creationId xmlns:a16="http://schemas.microsoft.com/office/drawing/2014/main" id="{92BC1D74-9BBB-44C6-AFA8-DBCCE97EEDA0}"/>
              </a:ext>
            </a:extLst>
          </p:cNvPr>
          <p:cNvSpPr/>
          <p:nvPr/>
        </p:nvSpPr>
        <p:spPr>
          <a:xfrm>
            <a:off x="4222727" y="3293654"/>
            <a:ext cx="1800000" cy="1182013"/>
          </a:xfrm>
          <a:prstGeom prst="flowChartMagneticDisk">
            <a:avLst/>
          </a:prstGeom>
          <a:noFill/>
          <a:ln w="57150" cap="flat">
            <a:solidFill>
              <a:srgbClr val="8A8A8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Neue Medium"/>
                <a:sym typeface="Helvetica Neue Medium"/>
              </a:rPr>
              <a:t>Model A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10" name="流程图: 磁盘 9">
            <a:extLst>
              <a:ext uri="{FF2B5EF4-FFF2-40B4-BE49-F238E27FC236}">
                <a16:creationId xmlns:a16="http://schemas.microsoft.com/office/drawing/2014/main" id="{858A735D-B7EC-42EA-96DA-D6C2C6F7E21D}"/>
              </a:ext>
            </a:extLst>
          </p:cNvPr>
          <p:cNvSpPr/>
          <p:nvPr/>
        </p:nvSpPr>
        <p:spPr>
          <a:xfrm>
            <a:off x="4222727" y="6145126"/>
            <a:ext cx="1800000" cy="1182013"/>
          </a:xfrm>
          <a:prstGeom prst="flowChartMagneticDisk">
            <a:avLst/>
          </a:prstGeom>
          <a:noFill/>
          <a:ln w="57150" cap="flat">
            <a:solidFill>
              <a:srgbClr val="8A8A8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3200" b="0" dirty="0">
                <a:latin typeface="+mn-ea"/>
                <a:ea typeface="+mn-ea"/>
                <a:cs typeface="Helvetica Neue Medium"/>
                <a:sym typeface="Helvetica Neue Medium"/>
              </a:rPr>
              <a:t>Model B</a:t>
            </a:r>
            <a:endParaRPr lang="zh-CN" altLang="en-US" sz="3200" b="0" dirty="0"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11" name="流程图: 磁盘 10">
            <a:extLst>
              <a:ext uri="{FF2B5EF4-FFF2-40B4-BE49-F238E27FC236}">
                <a16:creationId xmlns:a16="http://schemas.microsoft.com/office/drawing/2014/main" id="{97A9E5E1-E311-4142-8FBE-3D30AD835480}"/>
              </a:ext>
            </a:extLst>
          </p:cNvPr>
          <p:cNvSpPr/>
          <p:nvPr/>
        </p:nvSpPr>
        <p:spPr>
          <a:xfrm>
            <a:off x="4222727" y="8752432"/>
            <a:ext cx="1800000" cy="1182013"/>
          </a:xfrm>
          <a:prstGeom prst="flowChartMagneticDisk">
            <a:avLst/>
          </a:prstGeom>
          <a:noFill/>
          <a:ln w="57150" cap="flat">
            <a:solidFill>
              <a:srgbClr val="8A8A8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3200" b="0" dirty="0">
                <a:latin typeface="+mn-ea"/>
                <a:ea typeface="+mn-ea"/>
                <a:cs typeface="Helvetica Neue Medium"/>
                <a:sym typeface="Helvetica Neue Medium"/>
              </a:rPr>
              <a:t>Model C</a:t>
            </a:r>
            <a:endParaRPr lang="zh-CN" altLang="en-US" sz="3200" b="0" dirty="0"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15" name="流程图: 磁盘 14">
            <a:extLst>
              <a:ext uri="{FF2B5EF4-FFF2-40B4-BE49-F238E27FC236}">
                <a16:creationId xmlns:a16="http://schemas.microsoft.com/office/drawing/2014/main" id="{1B08ADFE-FC5A-4633-A24E-E155F22CC401}"/>
              </a:ext>
            </a:extLst>
          </p:cNvPr>
          <p:cNvSpPr/>
          <p:nvPr/>
        </p:nvSpPr>
        <p:spPr>
          <a:xfrm>
            <a:off x="12381405" y="4114361"/>
            <a:ext cx="1800000" cy="1182013"/>
          </a:xfrm>
          <a:prstGeom prst="flowChartMagneticDisk">
            <a:avLst/>
          </a:prstGeom>
          <a:noFill/>
          <a:ln w="57150" cap="flat">
            <a:solidFill>
              <a:srgbClr val="8A8A8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3200" b="0" dirty="0">
                <a:latin typeface="+mn-ea"/>
                <a:ea typeface="+mn-ea"/>
                <a:cs typeface="Helvetica Neue Medium"/>
                <a:sym typeface="Helvetica Neue Medium"/>
              </a:rPr>
              <a:t>Model D</a:t>
            </a:r>
            <a:endParaRPr lang="zh-CN" altLang="en-US" sz="3200" b="0" dirty="0"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6B5675A-CF60-4C76-A779-68987322B7F2}"/>
              </a:ext>
            </a:extLst>
          </p:cNvPr>
          <p:cNvSpPr txBox="1"/>
          <p:nvPr/>
        </p:nvSpPr>
        <p:spPr>
          <a:xfrm>
            <a:off x="6893872" y="5777713"/>
            <a:ext cx="3178842" cy="1727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0" spc="75" dirty="0" err="1">
                <a:latin typeface="+mn-ea"/>
                <a:ea typeface="+mn-ea"/>
                <a:cs typeface="+mn-cs"/>
                <a:sym typeface="Microsoft YaHei"/>
              </a:rPr>
              <a:t>Auc</a:t>
            </a: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: 0.986</a:t>
            </a:r>
          </a:p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Microsoft YaHei"/>
              </a:rPr>
              <a:t>F1: 0.520</a:t>
            </a:r>
          </a:p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Ks: 0.893</a:t>
            </a:r>
            <a:endParaRPr kumimoji="0" lang="en-US" altLang="zh-CN" sz="24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Microsoft YaHei"/>
            </a:endParaRPr>
          </a:p>
          <a:p>
            <a:pPr algn="l">
              <a:lnSpc>
                <a:spcPct val="110000"/>
              </a:lnSpc>
            </a:pPr>
            <a:r>
              <a:rPr lang="en-US" altLang="zh-CN" sz="2400" b="0" spc="75" dirty="0" err="1">
                <a:latin typeface="+mn-ea"/>
                <a:ea typeface="+mn-ea"/>
                <a:cs typeface="+mn-cs"/>
                <a:sym typeface="Microsoft YaHei"/>
              </a:rPr>
              <a:t>B</a:t>
            </a:r>
            <a:r>
              <a:rPr lang="en-US" altLang="zh-CN" sz="2400" b="0" spc="75" dirty="0" err="1">
                <a:latin typeface="+mn-ea"/>
                <a:ea typeface="+mn-ea"/>
                <a:sym typeface="Microsoft YaHei"/>
              </a:rPr>
              <a:t>_score</a:t>
            </a: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: 0.556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552F981-8498-4426-A6F6-B7400E318DFC}"/>
              </a:ext>
            </a:extLst>
          </p:cNvPr>
          <p:cNvSpPr txBox="1"/>
          <p:nvPr/>
        </p:nvSpPr>
        <p:spPr>
          <a:xfrm>
            <a:off x="6893872" y="9045120"/>
            <a:ext cx="3178842" cy="17953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10000"/>
              </a:lnSpc>
              <a:tabLst/>
            </a:pPr>
            <a:r>
              <a:rPr lang="en-US" altLang="zh-CN" sz="2400" b="0" spc="75" dirty="0" err="1">
                <a:latin typeface="+mn-ea"/>
                <a:ea typeface="+mn-ea"/>
                <a:cs typeface="+mn-cs"/>
                <a:sym typeface="Microsoft YaHei"/>
              </a:rPr>
              <a:t>Auc</a:t>
            </a: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: 0.9858</a:t>
            </a:r>
          </a:p>
          <a:p>
            <a:pPr algn="l">
              <a:lnSpc>
                <a:spcPct val="110000"/>
              </a:lnSpc>
              <a:tabLst/>
            </a:pP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F1: 0.5228</a:t>
            </a:r>
          </a:p>
          <a:p>
            <a:pPr algn="l">
              <a:lnSpc>
                <a:spcPct val="110000"/>
              </a:lnSpc>
              <a:tabLst/>
            </a:pP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Ks: 0.8886</a:t>
            </a:r>
          </a:p>
          <a:p>
            <a:pPr algn="l">
              <a:lnSpc>
                <a:spcPct val="110000"/>
              </a:lnSpc>
            </a:pPr>
            <a:r>
              <a:rPr lang="en-US" altLang="zh-CN" sz="2400" b="0" spc="75" dirty="0" err="1">
                <a:latin typeface="+mn-ea"/>
                <a:ea typeface="+mn-ea"/>
                <a:cs typeface="+mn-cs"/>
                <a:sym typeface="Microsoft YaHei"/>
              </a:rPr>
              <a:t>C_score</a:t>
            </a: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: 0.566</a:t>
            </a:r>
            <a:endParaRPr lang="zh-CN" altLang="en-US" sz="2400" b="0" spc="75" dirty="0">
              <a:latin typeface="+mn-ea"/>
              <a:ea typeface="+mn-ea"/>
              <a:cs typeface="+mn-cs"/>
              <a:sym typeface="Microsoft YaHei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B96AA19-88A5-4E11-B9E1-D483EBE04439}"/>
              </a:ext>
            </a:extLst>
          </p:cNvPr>
          <p:cNvSpPr/>
          <p:nvPr/>
        </p:nvSpPr>
        <p:spPr>
          <a:xfrm>
            <a:off x="10944942" y="3293654"/>
            <a:ext cx="5436000" cy="7452000"/>
          </a:xfrm>
          <a:prstGeom prst="rect">
            <a:avLst/>
          </a:prstGeom>
          <a:noFill/>
          <a:ln w="12700" cap="flat">
            <a:solidFill>
              <a:srgbClr val="8A8A8A"/>
            </a:solidFill>
            <a:prstDash val="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326FCFF-1ED2-4476-BB9D-75FE4F80C89A}"/>
              </a:ext>
            </a:extLst>
          </p:cNvPr>
          <p:cNvSpPr/>
          <p:nvPr/>
        </p:nvSpPr>
        <p:spPr>
          <a:xfrm>
            <a:off x="17627605" y="5053299"/>
            <a:ext cx="3600000" cy="3600000"/>
          </a:xfrm>
          <a:prstGeom prst="rect">
            <a:avLst/>
          </a:prstGeom>
          <a:noFill/>
          <a:ln w="12700" cap="flat">
            <a:solidFill>
              <a:srgbClr val="8A8A8A"/>
            </a:solidFill>
            <a:prstDash val="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499BCC4-2629-4DB8-A885-02D442B4D72E}"/>
              </a:ext>
            </a:extLst>
          </p:cNvPr>
          <p:cNvSpPr txBox="1"/>
          <p:nvPr/>
        </p:nvSpPr>
        <p:spPr>
          <a:xfrm>
            <a:off x="1109662" y="2000735"/>
            <a:ext cx="3446584" cy="8135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200" spc="75" dirty="0">
                <a:latin typeface="+mn-ea"/>
                <a:ea typeface="+mn-ea"/>
                <a:cs typeface="+mn-cs"/>
                <a:sym typeface="Microsoft YaHei"/>
              </a:rPr>
              <a:t>模型效果</a:t>
            </a:r>
            <a:endParaRPr kumimoji="0" lang="zh-CN" altLang="en-US" sz="420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Microsoft YaHei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CA3C9A1-7478-47D9-B2D3-D15E2C1E3AFD}"/>
              </a:ext>
            </a:extLst>
          </p:cNvPr>
          <p:cNvSpPr/>
          <p:nvPr/>
        </p:nvSpPr>
        <p:spPr>
          <a:xfrm>
            <a:off x="10072714" y="6422933"/>
            <a:ext cx="540604" cy="904206"/>
          </a:xfrm>
          <a:prstGeom prst="rightArrow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63F7A194-6602-44A8-B5BC-54C956EA0D0A}"/>
              </a:ext>
            </a:extLst>
          </p:cNvPr>
          <p:cNvSpPr/>
          <p:nvPr/>
        </p:nvSpPr>
        <p:spPr>
          <a:xfrm>
            <a:off x="16816699" y="6401196"/>
            <a:ext cx="540604" cy="904206"/>
          </a:xfrm>
          <a:prstGeom prst="rightArrow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6402426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2D4B2826-CECE-4C79-841C-7536BBC7CADF}"/>
              </a:ext>
            </a:extLst>
          </p:cNvPr>
          <p:cNvSpPr/>
          <p:nvPr/>
        </p:nvSpPr>
        <p:spPr>
          <a:xfrm>
            <a:off x="646226" y="1619843"/>
            <a:ext cx="23091548" cy="9480056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spc="209"/>
            </a:pPr>
            <a:endParaRPr kumimoji="0" sz="7000" b="1" i="0" u="none" strike="noStrike" kern="0" cap="none" spc="20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0" name="这是优势并列排版方式"/>
          <p:cNvSpPr txBox="1">
            <a:spLocks noGrp="1"/>
          </p:cNvSpPr>
          <p:nvPr>
            <p:ph type="title"/>
          </p:nvPr>
        </p:nvSpPr>
        <p:spPr>
          <a:xfrm>
            <a:off x="1689100" y="1587940"/>
            <a:ext cx="21005800" cy="2286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4200" dirty="0">
                <a:latin typeface="+mj-ea"/>
                <a:ea typeface="+mj-ea"/>
              </a:rPr>
              <a:t>方案优势</a:t>
            </a:r>
            <a:endParaRPr sz="4200" dirty="0">
              <a:latin typeface="+mj-ea"/>
              <a:ea typeface="+mj-ea"/>
            </a:endParaRPr>
          </a:p>
        </p:txBody>
      </p:sp>
      <p:sp>
        <p:nvSpPr>
          <p:cNvPr id="162" name="优势一"/>
          <p:cNvSpPr txBox="1"/>
          <p:nvPr/>
        </p:nvSpPr>
        <p:spPr>
          <a:xfrm>
            <a:off x="4514788" y="7291391"/>
            <a:ext cx="1528752" cy="7119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3000"/>
              </a:spcBef>
              <a:defRPr sz="3600" b="1" spc="107"/>
            </a:lvl1pPr>
          </a:lstStyle>
          <a:p>
            <a:pPr marL="0" marR="0" lvl="0" indent="0" algn="ctr" defTabSz="825500" rtl="0" eaLnBrk="1" fontAlgn="auto" latinLnBrk="0" hangingPunct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107" normalizeH="0" baseline="0" noProof="0" dirty="0">
                <a:ln>
                  <a:noFill/>
                </a:ln>
                <a:solidFill>
                  <a:srgbClr val="0076BA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稳健性</a:t>
            </a:r>
            <a:endParaRPr kumimoji="0" sz="3600" b="1" i="0" u="none" strike="noStrike" kern="0" cap="none" spc="107" normalizeH="0" baseline="0" noProof="0" dirty="0">
              <a:ln>
                <a:noFill/>
              </a:ln>
              <a:solidFill>
                <a:srgbClr val="0076BA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3" name="Here is the text description"/>
          <p:cNvSpPr txBox="1"/>
          <p:nvPr/>
        </p:nvSpPr>
        <p:spPr>
          <a:xfrm>
            <a:off x="3811488" y="7921870"/>
            <a:ext cx="2964664" cy="170559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marL="0" marR="0" lvl="0" indent="0" defTabSz="82550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0" spc="75" dirty="0">
                <a:latin typeface="+mn-ea"/>
                <a:ea typeface="+mn-ea"/>
                <a:cs typeface="ATEC FONT 2" charset="0"/>
                <a:sym typeface="微软雅黑" panose="020B0503020204020204" charset="-122"/>
              </a:rPr>
              <a:t>该解决方案在</a:t>
            </a:r>
            <a:r>
              <a:rPr lang="en-US" altLang="zh-CN" sz="2400" b="0" spc="75" dirty="0">
                <a:latin typeface="+mn-ea"/>
                <a:ea typeface="+mn-ea"/>
                <a:cs typeface="ATEC FONT 2" charset="0"/>
                <a:sym typeface="微软雅黑" panose="020B0503020204020204" charset="-122"/>
              </a:rPr>
              <a:t>A</a:t>
            </a:r>
            <a:r>
              <a:rPr lang="zh-CN" altLang="en-US" sz="2400" b="0" spc="75" dirty="0">
                <a:latin typeface="+mn-ea"/>
                <a:ea typeface="+mn-ea"/>
                <a:cs typeface="ATEC FONT 2" charset="0"/>
                <a:sym typeface="微软雅黑" panose="020B0503020204020204" charset="-122"/>
              </a:rPr>
              <a:t>榜和</a:t>
            </a:r>
            <a:r>
              <a:rPr lang="en-US" altLang="zh-CN" sz="2400" b="0" spc="75" dirty="0">
                <a:latin typeface="+mn-ea"/>
                <a:ea typeface="+mn-ea"/>
                <a:cs typeface="ATEC FONT 2" charset="0"/>
                <a:sym typeface="微软雅黑" panose="020B0503020204020204" charset="-122"/>
              </a:rPr>
              <a:t>B</a:t>
            </a:r>
            <a:r>
              <a:rPr lang="zh-CN" altLang="en-US" sz="2400" b="0" spc="75" dirty="0">
                <a:latin typeface="+mn-ea"/>
                <a:ea typeface="+mn-ea"/>
                <a:cs typeface="ATEC FONT 2" charset="0"/>
                <a:sym typeface="微软雅黑" panose="020B0503020204020204" charset="-122"/>
              </a:rPr>
              <a:t>榜的结果极其稳健，领先其他选手一个百分位左右</a:t>
            </a:r>
            <a:endParaRPr kumimoji="0" sz="2400" b="0" i="0" u="none" strike="noStrike" kern="0" cap="none" spc="7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ATEC FONT 2" charset="0"/>
              <a:sym typeface="微软雅黑" panose="020B0503020204020204" charset="-122"/>
            </a:endParaRPr>
          </a:p>
        </p:txBody>
      </p:sp>
      <p:sp>
        <p:nvSpPr>
          <p:cNvPr id="167" name="圆形"/>
          <p:cNvSpPr/>
          <p:nvPr/>
        </p:nvSpPr>
        <p:spPr>
          <a:xfrm>
            <a:off x="4213542" y="4685929"/>
            <a:ext cx="2131244" cy="2131245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73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0076BA">
                  <a:lumMod val="20000"/>
                  <a:lumOff val="80000"/>
                </a:srgbClr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168" name="优势二"/>
          <p:cNvSpPr txBox="1"/>
          <p:nvPr/>
        </p:nvSpPr>
        <p:spPr>
          <a:xfrm>
            <a:off x="11511069" y="7291391"/>
            <a:ext cx="1528752" cy="7119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3000"/>
              </a:spcBef>
              <a:defRPr sz="3600" b="1" spc="107"/>
            </a:lvl1pPr>
          </a:lstStyle>
          <a:p>
            <a:pPr marL="0" marR="0" lvl="0" indent="0" algn="ctr" defTabSz="825500" rtl="0" eaLnBrk="1" fontAlgn="auto" latinLnBrk="0" hangingPunct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107" normalizeH="0" baseline="0" noProof="0" dirty="0">
                <a:ln>
                  <a:noFill/>
                </a:ln>
                <a:solidFill>
                  <a:srgbClr val="0076BA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创新性</a:t>
            </a:r>
            <a:endParaRPr kumimoji="0" sz="3600" b="1" i="0" u="none" strike="noStrike" kern="0" cap="none" spc="107" normalizeH="0" baseline="0" noProof="0" dirty="0">
              <a:ln>
                <a:noFill/>
              </a:ln>
              <a:solidFill>
                <a:srgbClr val="0076BA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9" name="Here is the text description"/>
          <p:cNvSpPr txBox="1"/>
          <p:nvPr/>
        </p:nvSpPr>
        <p:spPr>
          <a:xfrm>
            <a:off x="10793114" y="7913407"/>
            <a:ext cx="2964663" cy="129933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marL="0" marR="0" lvl="0" indent="0" algn="ctr" defTabSz="82550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ATEC FONT 2" charset="0"/>
                <a:sym typeface="微软雅黑" panose="020B0503020204020204" charset="-122"/>
              </a:rPr>
              <a:t>基于业务理解，大胆的将先验风险的理念引入模型</a:t>
            </a:r>
            <a:endParaRPr kumimoji="0" sz="2400" b="0" i="0" u="none" strike="noStrike" kern="0" cap="none" spc="7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ATEC FONT 2" charset="0"/>
              <a:sym typeface="微软雅黑" panose="020B0503020204020204" charset="-122"/>
            </a:endParaRPr>
          </a:p>
        </p:txBody>
      </p:sp>
      <p:sp>
        <p:nvSpPr>
          <p:cNvPr id="170" name="圆形"/>
          <p:cNvSpPr/>
          <p:nvPr/>
        </p:nvSpPr>
        <p:spPr>
          <a:xfrm>
            <a:off x="11209823" y="4685929"/>
            <a:ext cx="2131245" cy="2131245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73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0076BA">
                  <a:lumMod val="20000"/>
                  <a:lumOff val="80000"/>
                </a:srgbClr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171" name="优势三"/>
          <p:cNvSpPr txBox="1"/>
          <p:nvPr/>
        </p:nvSpPr>
        <p:spPr>
          <a:xfrm>
            <a:off x="18192041" y="7312646"/>
            <a:ext cx="1528753" cy="669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3000"/>
              </a:spcBef>
              <a:defRPr sz="3600" b="1" spc="107"/>
            </a:lvl1pPr>
          </a:lstStyle>
          <a:p>
            <a:pPr marL="0" marR="0" lvl="0" indent="0" algn="ctr" defTabSz="825500" rtl="0" eaLnBrk="1" fontAlgn="auto" latinLnBrk="0" hangingPunct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107" normalizeH="0" baseline="0" noProof="0" dirty="0">
                <a:ln>
                  <a:noFill/>
                </a:ln>
                <a:solidFill>
                  <a:srgbClr val="0076BA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简洁性</a:t>
            </a:r>
            <a:endParaRPr kumimoji="0" sz="3600" b="1" i="0" u="none" strike="noStrike" kern="0" cap="none" spc="107" normalizeH="0" baseline="0" noProof="0" dirty="0">
              <a:ln>
                <a:noFill/>
              </a:ln>
              <a:solidFill>
                <a:srgbClr val="0076BA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72" name="Here is the text description"/>
          <p:cNvSpPr txBox="1"/>
          <p:nvPr/>
        </p:nvSpPr>
        <p:spPr>
          <a:xfrm>
            <a:off x="17474085" y="8119680"/>
            <a:ext cx="2964663" cy="88678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marL="0" marR="0" lvl="0" indent="0" algn="ctr" defTabSz="82550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ATEC FONT 2" charset="0"/>
                <a:sym typeface="微软雅黑" panose="020B0503020204020204" charset="-122"/>
              </a:rPr>
              <a:t>模型结构简单，可快速上线</a:t>
            </a:r>
            <a:endParaRPr kumimoji="0" sz="2400" b="0" i="0" u="none" strike="noStrike" kern="0" cap="none" spc="7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ATEC FONT 2" charset="0"/>
              <a:sym typeface="微软雅黑" panose="020B0503020204020204" charset="-122"/>
            </a:endParaRPr>
          </a:p>
        </p:txBody>
      </p:sp>
      <p:sp>
        <p:nvSpPr>
          <p:cNvPr id="173" name="圆形"/>
          <p:cNvSpPr/>
          <p:nvPr/>
        </p:nvSpPr>
        <p:spPr>
          <a:xfrm>
            <a:off x="17890794" y="4685929"/>
            <a:ext cx="2131245" cy="2131245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73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0076BA">
                  <a:lumMod val="20000"/>
                  <a:lumOff val="80000"/>
                </a:srgbClr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542" y="4675671"/>
            <a:ext cx="2160000" cy="216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823" y="4523082"/>
            <a:ext cx="2520000" cy="252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416" y="4507762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8358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224"/>
          <p:cNvSpPr/>
          <p:nvPr/>
        </p:nvSpPr>
        <p:spPr>
          <a:xfrm>
            <a:off x="646226" y="1619843"/>
            <a:ext cx="23091548" cy="9480056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spc="209"/>
            </a:pPr>
            <a:endParaRPr kumimoji="0" sz="7000" b="1" i="0" u="none" strike="noStrike" kern="0" cap="none" spc="20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FFB98B-B6CB-4397-8653-26AEDF26544A}"/>
              </a:ext>
            </a:extLst>
          </p:cNvPr>
          <p:cNvSpPr txBox="1"/>
          <p:nvPr/>
        </p:nvSpPr>
        <p:spPr>
          <a:xfrm>
            <a:off x="5859934" y="2758475"/>
            <a:ext cx="16380000" cy="538711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algn="l">
              <a:lnSpc>
                <a:spcPct val="170000"/>
              </a:lnSpc>
            </a:pPr>
            <a:endParaRPr lang="en-US" altLang="zh-CN" sz="4200" spc="75" dirty="0"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charset="0"/>
              <a:buChar char="Ø"/>
            </a:pPr>
            <a:r>
              <a:rPr lang="zh-CN" altLang="en-US" sz="320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灰样本精细化处理</a:t>
            </a:r>
            <a:endParaRPr lang="en-US" altLang="zh-CN" sz="3200" spc="75" dirty="0"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charset="0"/>
              <a:buChar char="Ø"/>
            </a:pPr>
            <a:endParaRPr kumimoji="0" lang="zh-CN" altLang="en-US" sz="32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charset="0"/>
              <a:buChar char="Ø"/>
            </a:pPr>
            <a:r>
              <a:rPr lang="zh-CN" altLang="en-US" sz="320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客群分群</a:t>
            </a:r>
            <a:endParaRPr lang="en-US" altLang="zh-CN" sz="3200" spc="75" dirty="0"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charset="0"/>
              <a:buChar char="Ø"/>
            </a:pPr>
            <a:endParaRPr kumimoji="0" lang="zh-CN" altLang="en-US" sz="32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charset="0"/>
              <a:buChar char="Ø"/>
            </a:pPr>
            <a:r>
              <a:rPr lang="zh-CN" altLang="en-US" sz="320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时间序列的异常检测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026078-2EA6-4E5F-BB5E-3FDED66FEB44}"/>
              </a:ext>
            </a:extLst>
          </p:cNvPr>
          <p:cNvSpPr txBox="1"/>
          <p:nvPr/>
        </p:nvSpPr>
        <p:spPr>
          <a:xfrm>
            <a:off x="1109662" y="2000735"/>
            <a:ext cx="3446584" cy="8135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20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Microsoft YaHei"/>
              </a:rPr>
              <a:t>可提升的点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章节页标题"/>
          <p:cNvSpPr txBox="1"/>
          <p:nvPr/>
        </p:nvSpPr>
        <p:spPr>
          <a:xfrm>
            <a:off x="10082531" y="2288622"/>
            <a:ext cx="5232202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0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8000" b="1" dirty="0">
                <a:solidFill>
                  <a:schemeClr val="bg1"/>
                </a:solidFill>
                <a:latin typeface="方正兰亭中黑简体" panose="02000000000000000000" pitchFamily="2" charset="-122"/>
                <a:ea typeface="方正兰亭中黑简体" panose="02000000000000000000" pitchFamily="2" charset="-122"/>
                <a:cs typeface="FZLanTingHei-DB-GBK"/>
              </a:rPr>
              <a:t>谋杀电冰箱</a:t>
            </a:r>
            <a:endParaRPr sz="8000" b="1" dirty="0">
              <a:solidFill>
                <a:schemeClr val="bg1"/>
              </a:solidFill>
              <a:latin typeface="方正兰亭中黑简体" panose="02000000000000000000" pitchFamily="2" charset="-122"/>
              <a:ea typeface="方正兰亭中黑简体" panose="02000000000000000000" pitchFamily="2" charset="-122"/>
              <a:cs typeface="FZLanTingHei-DB-GBK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03707" y="7945347"/>
            <a:ext cx="357020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solidFill>
                  <a:srgbClr val="00ACFF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三股绳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互联网金融行业</a:t>
            </a:r>
            <a:endParaRPr lang="en-US" altLang="zh-CN" sz="2400" b="0" dirty="0">
              <a:latin typeface="方正兰亭黑_GBK" panose="02000000000000000000" pitchFamily="2" charset="-122"/>
              <a:ea typeface="方正兰亭黑_GBK" panose="02000000000000000000" pitchFamily="2" charset="-122"/>
              <a:cs typeface="Lantinghei SC Demibold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从事数据建模与数据分析</a:t>
            </a:r>
            <a:endParaRPr lang="en-US" altLang="zh-CN" sz="2400" b="0" dirty="0">
              <a:latin typeface="方正兰亭黑_GBK" panose="02000000000000000000" pitchFamily="2" charset="-122"/>
              <a:ea typeface="方正兰亭黑_GBK" panose="02000000000000000000" pitchFamily="2" charset="-122"/>
              <a:cs typeface="Lantinghei SC Demibold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121876" y="7945347"/>
            <a:ext cx="3262432" cy="316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b="0" dirty="0">
                <a:solidFill>
                  <a:srgbClr val="00ACFF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凤凰还未涅槃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互联网金融行业</a:t>
            </a:r>
            <a:endParaRPr lang="en-US" altLang="zh-CN" sz="2400" b="0" dirty="0">
              <a:latin typeface="方正兰亭黑_GBK" panose="02000000000000000000" pitchFamily="2" charset="-122"/>
              <a:ea typeface="方正兰亭黑_GBK" panose="02000000000000000000" pitchFamily="2" charset="-122"/>
              <a:cs typeface="Lantinghei SC Demibold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数据分析与挖掘爱好者</a:t>
            </a:r>
            <a:endParaRPr lang="en-US" altLang="zh-CN" sz="2400" b="0" dirty="0">
              <a:latin typeface="方正兰亭黑_GBK" panose="02000000000000000000" pitchFamily="2" charset="-122"/>
              <a:ea typeface="方正兰亭黑_GBK" panose="02000000000000000000" pitchFamily="2" charset="-122"/>
              <a:cs typeface="Lantinghei SC Demibold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熟悉各类风控场景</a:t>
            </a:r>
            <a:endParaRPr lang="en-US" altLang="zh-CN" sz="2400" b="0" dirty="0">
              <a:latin typeface="方正兰亭黑_GBK" panose="02000000000000000000" pitchFamily="2" charset="-122"/>
              <a:ea typeface="方正兰亭黑_GBK" panose="02000000000000000000" pitchFamily="2" charset="-122"/>
              <a:cs typeface="Lantinghei SC Demibold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数次获得风控竞赛</a:t>
            </a:r>
            <a:r>
              <a:rPr lang="en-US" altLang="zh-CN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top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965" y="4791827"/>
            <a:ext cx="2890532" cy="289053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781" y="4791827"/>
            <a:ext cx="2890532" cy="289053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545" y="4791827"/>
            <a:ext cx="2890532" cy="289053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072" y="4791827"/>
            <a:ext cx="2890532" cy="2890532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492256" y="7945347"/>
            <a:ext cx="300595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solidFill>
                  <a:srgbClr val="00ACFF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谋杀电视机</a:t>
            </a:r>
            <a:endParaRPr lang="en-US" altLang="zh-CN" sz="4400" dirty="0">
              <a:solidFill>
                <a:srgbClr val="00ACFF"/>
              </a:solidFill>
              <a:latin typeface="方正兰亭黑_GBK" panose="02000000000000000000" pitchFamily="2" charset="-122"/>
              <a:ea typeface="方正兰亭黑_GBK" panose="02000000000000000000" pitchFamily="2" charset="-122"/>
              <a:cs typeface="Lantinghei SC Demibold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风险模型开发者</a:t>
            </a:r>
            <a:endParaRPr lang="en-US" altLang="zh-CN" sz="2400" b="0" dirty="0">
              <a:latin typeface="方正兰亭黑_GBK" panose="02000000000000000000" pitchFamily="2" charset="-122"/>
              <a:ea typeface="方正兰亭黑_GBK" panose="02000000000000000000" pitchFamily="2" charset="-122"/>
              <a:cs typeface="Lantinghei SC Demibold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数据挖掘爱好者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817608" y="7945347"/>
            <a:ext cx="2646878" cy="2150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solidFill>
                  <a:srgbClr val="00ACFF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大宝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互联网金融行业</a:t>
            </a:r>
            <a:endParaRPr lang="en-US" altLang="zh-CN" sz="2400" b="0" dirty="0">
              <a:latin typeface="方正兰亭黑_GBK" panose="02000000000000000000" pitchFamily="2" charset="-122"/>
              <a:ea typeface="方正兰亭黑_GBK" panose="02000000000000000000" pitchFamily="2" charset="-122"/>
              <a:cs typeface="Lantinghei SC Demibold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数据分析与建模师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31" y="4977093"/>
            <a:ext cx="2520000" cy="25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3" t="6838" r="9658" b="31795"/>
          <a:stretch>
            <a:fillRect/>
          </a:stretch>
        </p:blipFill>
        <p:spPr>
          <a:xfrm>
            <a:off x="8805585" y="4884460"/>
            <a:ext cx="2670924" cy="2705266"/>
          </a:xfrm>
          <a:prstGeom prst="ellipse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157" y="4501864"/>
            <a:ext cx="3570208" cy="35702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072" y="4857134"/>
            <a:ext cx="2890532" cy="28596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88381" y="3153395"/>
            <a:ext cx="9999293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TEC FONT 2" charset="0"/>
              </a:rPr>
              <a:t>1</a:t>
            </a:r>
            <a:r>
              <a:rPr lang="zh-CN" altLang="en-US" sz="4200" b="0" spc="300" dirty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     我们要解决的问题有什么特点？</a:t>
            </a:r>
            <a:endParaRPr kumimoji="0" lang="zh-CN" altLang="en-US" sz="4200" b="0" i="0" u="none" strike="noStrike" cap="none" spc="30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FZLanTingHeiS-R-GB" charset="-122"/>
              <a:sym typeface="Helvetica Neue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88382" y="4966079"/>
            <a:ext cx="11913818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TEC FONT 2" charset="0"/>
              </a:rPr>
              <a:t>2</a:t>
            </a:r>
            <a:r>
              <a:rPr lang="zh-CN" altLang="en-US" sz="4200" b="0" spc="300" dirty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     我们怎样根据特点设计整体方案？</a:t>
            </a:r>
            <a:endParaRPr kumimoji="0" lang="zh-CN" altLang="en-US" sz="4200" b="0" i="0" u="none" strike="noStrike" cap="none" spc="30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FZLanTingHeiS-R-GB" charset="-122"/>
              <a:sym typeface="Helvetica Neue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88382" y="6696909"/>
            <a:ext cx="9199868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TEC FONT 2" charset="0"/>
              </a:rPr>
              <a:t>3</a:t>
            </a:r>
            <a:r>
              <a:rPr lang="zh-CN" altLang="en-US" sz="4200" b="0" spc="300" dirty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     效果怎么样？</a:t>
            </a:r>
            <a:endParaRPr kumimoji="0" lang="zh-CN" altLang="en-US" sz="4200" b="0" i="0" u="none" strike="noStrike" cap="none" spc="30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FZLanTingHeiS-R-GB" charset="-122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88381" y="3153395"/>
            <a:ext cx="9999293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latin typeface="ATEC FONT 2" charset="0"/>
                <a:ea typeface="ATEC FONT 2" charset="0"/>
                <a:cs typeface="ATEC FONT 2" charset="0"/>
              </a:rPr>
              <a:t>1</a:t>
            </a:r>
            <a:r>
              <a:rPr lang="zh-CN" altLang="en-US" sz="4200" b="0" spc="300" dirty="0">
                <a:latin typeface="FZLanTingHeiS-R-GB" charset="-122"/>
                <a:ea typeface="FZLanTingHeiS-R-GB" charset="-122"/>
                <a:cs typeface="FZLanTingHeiS-R-GB" charset="-122"/>
              </a:rPr>
              <a:t>     </a:t>
            </a:r>
            <a:r>
              <a:rPr lang="zh-CN" altLang="en-US" sz="4200" spc="300" dirty="0">
                <a:solidFill>
                  <a:schemeClr val="tx1"/>
                </a:solidFill>
                <a:latin typeface="FZLanTingHeiS-R-GB" charset="-122"/>
                <a:ea typeface="FZLanTingHeiS-R-GB" charset="-122"/>
                <a:cs typeface="FZLanTingHeiS-R-GB" charset="-122"/>
              </a:rPr>
              <a:t>我们要解决的问题有什么特点？</a:t>
            </a:r>
            <a:endParaRPr kumimoji="0" lang="zh-CN" altLang="en-US" sz="4200" i="0" u="none" strike="noStrike" cap="none" spc="30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ZLanTingHeiS-R-GB" charset="-122"/>
              <a:ea typeface="FZLanTingHeiS-R-GB" charset="-122"/>
              <a:cs typeface="FZLanTingHeiS-R-GB" charset="-122"/>
              <a:sym typeface="Helvetica Neue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88382" y="4966079"/>
            <a:ext cx="11913818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solidFill>
                  <a:schemeClr val="accent1">
                    <a:lumMod val="50000"/>
                  </a:schemeClr>
                </a:solidFill>
                <a:latin typeface="ATEC FONT 2" charset="0"/>
                <a:ea typeface="ATEC FONT 2" charset="0"/>
                <a:cs typeface="ATEC FONT 2" charset="0"/>
              </a:rPr>
              <a:t>2</a:t>
            </a:r>
            <a:r>
              <a:rPr lang="zh-CN" altLang="en-US" sz="4200" b="0" spc="300" dirty="0">
                <a:solidFill>
                  <a:schemeClr val="accent1">
                    <a:lumMod val="50000"/>
                  </a:schemeClr>
                </a:solidFill>
                <a:latin typeface="FZLanTingHeiS-R-GB" charset="-122"/>
                <a:ea typeface="FZLanTingHeiS-R-GB" charset="-122"/>
                <a:cs typeface="FZLanTingHeiS-R-GB" charset="-122"/>
              </a:rPr>
              <a:t>     我们怎样根据特点设计整体方案？</a:t>
            </a:r>
            <a:endParaRPr kumimoji="0" lang="zh-CN" altLang="en-US" sz="4200" b="0" i="0" u="none" strike="noStrike" cap="none" spc="30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FZLanTingHeiS-R-GB" charset="-122"/>
              <a:ea typeface="FZLanTingHeiS-R-GB" charset="-122"/>
              <a:cs typeface="FZLanTingHeiS-R-GB" charset="-122"/>
              <a:sym typeface="Helvetica Neue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88382" y="6696909"/>
            <a:ext cx="9199868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solidFill>
                  <a:schemeClr val="accent1">
                    <a:lumMod val="50000"/>
                  </a:schemeClr>
                </a:solidFill>
                <a:latin typeface="ATEC FONT 2" charset="0"/>
                <a:ea typeface="ATEC FONT 2" charset="0"/>
                <a:cs typeface="ATEC FONT 2" charset="0"/>
              </a:rPr>
              <a:t>3</a:t>
            </a:r>
            <a:r>
              <a:rPr lang="zh-CN" altLang="en-US" sz="4200" b="0" spc="300" dirty="0">
                <a:solidFill>
                  <a:schemeClr val="accent1">
                    <a:lumMod val="50000"/>
                  </a:schemeClr>
                </a:solidFill>
                <a:latin typeface="FZLanTingHeiS-R-GB" charset="-122"/>
                <a:ea typeface="FZLanTingHeiS-R-GB" charset="-122"/>
                <a:cs typeface="FZLanTingHeiS-R-GB" charset="-122"/>
              </a:rPr>
              <a:t>     效果怎么样？</a:t>
            </a:r>
            <a:endParaRPr kumimoji="0" lang="zh-CN" altLang="en-US" sz="4200" b="0" i="0" u="none" strike="noStrike" cap="none" spc="30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FZLanTingHeiS-R-GB" charset="-122"/>
              <a:ea typeface="FZLanTingHeiS-R-GB" charset="-122"/>
              <a:cs typeface="FZLanTingHeiS-R-GB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4022082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224">
            <a:extLst>
              <a:ext uri="{FF2B5EF4-FFF2-40B4-BE49-F238E27FC236}">
                <a16:creationId xmlns:a16="http://schemas.microsoft.com/office/drawing/2014/main" id="{ACBAA769-B208-4B3F-B4CE-B96307E737C1}"/>
              </a:ext>
            </a:extLst>
          </p:cNvPr>
          <p:cNvSpPr/>
          <p:nvPr/>
        </p:nvSpPr>
        <p:spPr>
          <a:xfrm>
            <a:off x="646226" y="1619843"/>
            <a:ext cx="23091548" cy="9480056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spc="209"/>
            </a:pPr>
            <a:endParaRPr kumimoji="0" sz="7000" b="1" i="0" u="none" strike="noStrike" kern="0" cap="none" spc="20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071370" y="2272753"/>
            <a:ext cx="9826572" cy="8302691"/>
            <a:chOff x="3646" y="4622"/>
            <a:chExt cx="16872" cy="130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83" y="13311"/>
              <a:ext cx="2835" cy="283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" y="13311"/>
              <a:ext cx="2835" cy="283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" y="4622"/>
              <a:ext cx="2835" cy="2835"/>
            </a:xfrm>
            <a:prstGeom prst="rect">
              <a:avLst/>
            </a:prstGeom>
          </p:spPr>
        </p:pic>
        <p:sp>
          <p:nvSpPr>
            <p:cNvPr id="3" name="椭圆 2"/>
            <p:cNvSpPr/>
            <p:nvPr/>
          </p:nvSpPr>
          <p:spPr>
            <a:xfrm>
              <a:off x="10925" y="11086"/>
              <a:ext cx="2268" cy="2268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810" y="16471"/>
              <a:ext cx="2507" cy="1226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4000" i="0" u="none" strike="noStrike" cap="none" spc="75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微软雅黑" panose="020B0503020204020204" charset="-122"/>
                </a:rPr>
                <a:t>人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7947" y="16471"/>
              <a:ext cx="2507" cy="1226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4000" i="0" u="none" strike="noStrike" cap="none" spc="75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微软雅黑" panose="020B0503020204020204" charset="-122"/>
                </a:rPr>
                <a:t>商户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828" y="7741"/>
              <a:ext cx="2507" cy="1226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4000" i="0" u="none" strike="noStrike" cap="none" spc="75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微软雅黑" panose="020B0503020204020204" charset="-122"/>
                </a:rPr>
                <a:t>环境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828" y="13420"/>
              <a:ext cx="2507" cy="1226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4000" i="0" u="none" strike="noStrike" cap="none" spc="75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微软雅黑" panose="020B0503020204020204" charset="-122"/>
                </a:rPr>
                <a:t>交易</a:t>
              </a:r>
            </a:p>
          </p:txBody>
        </p:sp>
        <p:cxnSp>
          <p:nvCxnSpPr>
            <p:cNvPr id="12" name="直接箭头连接符 11"/>
            <p:cNvCxnSpPr>
              <a:stCxn id="9" idx="2"/>
            </p:cNvCxnSpPr>
            <p:nvPr/>
          </p:nvCxnSpPr>
          <p:spPr>
            <a:xfrm>
              <a:off x="12082" y="8967"/>
              <a:ext cx="14" cy="192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6565" y="12747"/>
              <a:ext cx="4099" cy="218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 flipV="1">
              <a:off x="13499" y="12747"/>
              <a:ext cx="4041" cy="197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14039850" y="2425587"/>
            <a:ext cx="8391525" cy="754052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defTabSz="825500" rtl="0" fontAlgn="auto" latinLnBrk="0" hangingPunct="0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200" i="0" u="sng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盗刷有什么样的特点</a:t>
            </a:r>
            <a:r>
              <a:rPr kumimoji="0" lang="zh-CN" altLang="en-US" sz="420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？</a:t>
            </a:r>
            <a:endParaRPr kumimoji="0" lang="en-US" altLang="zh-CN" sz="42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571500" marR="0" indent="-571500" algn="l" defTabSz="825500" rtl="0" fontAlgn="auto" latinLnBrk="0" hangingPunct="0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4800" i="1" spc="75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  <a:sym typeface="微软雅黑" panose="020B0503020204020204" charset="-122"/>
              </a:rPr>
              <a:t>静态交易行为 </a:t>
            </a:r>
            <a:r>
              <a:rPr kumimoji="0" lang="zh-CN" altLang="en-US" sz="320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微软雅黑" panose="020B0503020204020204" charset="-122"/>
              </a:rPr>
              <a:t>是否出现异常？</a:t>
            </a:r>
            <a:endParaRPr kumimoji="0" lang="zh-CN" altLang="en-US" sz="32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R="0" algn="l" defTabSz="825500" rtl="0" fontAlgn="auto" latinLnBrk="0" hangingPunct="0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kumimoji="0" lang="zh-CN" altLang="en-US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微软雅黑" panose="020B0503020204020204" charset="-122"/>
              </a:rPr>
              <a:t>    如交易次数、频率、金额的异常；</a:t>
            </a:r>
          </a:p>
          <a:p>
            <a:pPr marR="0" algn="l" defTabSz="825500" rtl="0" fontAlgn="auto" latinLnBrk="0" hangingPunct="0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endParaRPr kumimoji="0" lang="zh-CN" altLang="en-US" sz="32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571500" marR="0" indent="-571500" algn="l" defTabSz="825500" rtl="0" fontAlgn="auto" latinLnBrk="0" hangingPunct="0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4800" i="1" spc="75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  <a:sym typeface="微软雅黑" panose="020B0503020204020204" charset="-122"/>
              </a:rPr>
              <a:t>动态交易变化 </a:t>
            </a:r>
            <a:r>
              <a:rPr kumimoji="0" lang="zh-CN" altLang="en-US" sz="320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微软雅黑" panose="020B0503020204020204" charset="-122"/>
              </a:rPr>
              <a:t>是否出现异常？</a:t>
            </a:r>
            <a:endParaRPr kumimoji="0" lang="zh-CN" altLang="en-US" sz="32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R="0" algn="l" defTabSz="825500" rtl="0" fontAlgn="auto" latinLnBrk="0" hangingPunct="0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kumimoji="0" lang="zh-CN" altLang="en-US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微软雅黑" panose="020B0503020204020204" charset="-122"/>
              </a:rPr>
              <a:t>    如与自身历史的对比等</a:t>
            </a:r>
            <a:endParaRPr kumimoji="0" lang="en-US" altLang="zh-CN" sz="32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R="0" algn="l" defTabSz="825500" rtl="0" fontAlgn="auto" latinLnBrk="0" hangingPunct="0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endParaRPr lang="en-US" altLang="zh-CN" sz="3200" b="0" spc="75" dirty="0"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571500" indent="-571500" algn="l">
              <a:lnSpc>
                <a:spcPts val="5760"/>
              </a:lnSpc>
              <a:buFont typeface="Wingdings" panose="05000000000000000000" charset="0"/>
              <a:buChar char="Ø"/>
            </a:pPr>
            <a:r>
              <a:rPr lang="zh-CN" altLang="en-US" sz="4800" i="1" spc="75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  <a:sym typeface="微软雅黑" panose="020B0503020204020204" charset="-122"/>
              </a:rPr>
              <a:t>交易要素 </a:t>
            </a:r>
            <a:r>
              <a:rPr lang="zh-CN" altLang="en-US" sz="320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是否出现异常？</a:t>
            </a:r>
          </a:p>
          <a:p>
            <a:pPr algn="l">
              <a:lnSpc>
                <a:spcPts val="5760"/>
              </a:lnSpc>
            </a:pPr>
            <a:r>
              <a:rPr lang="zh-CN" altLang="en-US" sz="3200" b="0" spc="75" dirty="0">
                <a:latin typeface="+mn-ea"/>
                <a:sym typeface="微软雅黑" panose="020B0503020204020204" charset="-122"/>
              </a:rPr>
              <a:t>     </a:t>
            </a:r>
            <a:r>
              <a:rPr lang="zh-CN" altLang="en-US" sz="3200" b="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如黑客户、黑商户、黑设备等；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88381" y="3153395"/>
            <a:ext cx="9999293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TEC FONT 2" charset="0"/>
              </a:rPr>
              <a:t>1</a:t>
            </a:r>
            <a:r>
              <a:rPr lang="zh-CN" altLang="en-US" sz="4200" b="0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     我们要解决的问题有什么特点？</a:t>
            </a:r>
            <a:endParaRPr kumimoji="0" lang="zh-CN" altLang="en-US" sz="4200" b="0" i="0" u="none" strike="noStrike" cap="none" spc="30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FZLanTingHeiS-R-GB" charset="-122"/>
              <a:sym typeface="Helvetica Neue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88382" y="4966079"/>
            <a:ext cx="11913818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TEC FONT 2" charset="0"/>
              </a:rPr>
              <a:t>2</a:t>
            </a:r>
            <a:r>
              <a:rPr lang="zh-CN" altLang="en-US" sz="4200" b="0" spc="300" dirty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     我们怎样根据特点设计整体方案？</a:t>
            </a:r>
            <a:endParaRPr kumimoji="0" lang="zh-CN" altLang="en-US" sz="4200" b="0" i="0" u="none" strike="noStrike" cap="none" spc="30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FZLanTingHeiS-R-GB" charset="-122"/>
              <a:sym typeface="Helvetica Neue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88382" y="6696909"/>
            <a:ext cx="9199868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TEC FONT 2" charset="0"/>
              </a:rPr>
              <a:t>3</a:t>
            </a:r>
            <a:r>
              <a:rPr lang="zh-CN" altLang="en-US" sz="4200" b="0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     效果怎么样？</a:t>
            </a:r>
            <a:endParaRPr kumimoji="0" lang="zh-CN" altLang="en-US" sz="4200" b="0" i="0" u="none" strike="noStrike" cap="none" spc="30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FZLanTingHeiS-R-GB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7006333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24">
            <a:extLst>
              <a:ext uri="{FF2B5EF4-FFF2-40B4-BE49-F238E27FC236}">
                <a16:creationId xmlns:a16="http://schemas.microsoft.com/office/drawing/2014/main" id="{E581E9BF-699D-4CD5-B856-E86B2CA602E5}"/>
              </a:ext>
            </a:extLst>
          </p:cNvPr>
          <p:cNvSpPr/>
          <p:nvPr/>
        </p:nvSpPr>
        <p:spPr>
          <a:xfrm>
            <a:off x="646226" y="1619843"/>
            <a:ext cx="23091548" cy="9480056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spc="209"/>
            </a:pPr>
            <a:endParaRPr kumimoji="0" sz="7000" b="1" i="0" u="none" strike="noStrike" kern="0" cap="none" spc="20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13702" y="5705060"/>
            <a:ext cx="1440000" cy="1440000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06320" y="6162167"/>
            <a:ext cx="854765" cy="5257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5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交易</a:t>
            </a:r>
          </a:p>
        </p:txBody>
      </p:sp>
      <p:sp>
        <p:nvSpPr>
          <p:cNvPr id="4" name="矩形 3"/>
          <p:cNvSpPr/>
          <p:nvPr/>
        </p:nvSpPr>
        <p:spPr>
          <a:xfrm>
            <a:off x="4410857" y="2366849"/>
            <a:ext cx="2160000" cy="1440000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14085" y="2926486"/>
            <a:ext cx="993913" cy="5257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5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人</a:t>
            </a:r>
            <a:endParaRPr kumimoji="0" lang="zh-CN" altLang="en-US" sz="25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68570" y="5705060"/>
            <a:ext cx="2160000" cy="1440000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74328" y="6251244"/>
            <a:ext cx="993913" cy="5257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5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环境</a:t>
            </a:r>
            <a:endParaRPr kumimoji="0" lang="zh-CN" altLang="en-US" sz="25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23275" y="8886156"/>
            <a:ext cx="2160000" cy="1440000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39501" y="9343263"/>
            <a:ext cx="1143078" cy="5257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5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商户</a:t>
            </a:r>
            <a:endParaRPr kumimoji="0" lang="zh-CN" altLang="en-US" sz="25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453702" y="3108990"/>
            <a:ext cx="916668" cy="3316069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接连接符 24"/>
          <p:cNvCxnSpPr>
            <a:endCxn id="18" idx="1"/>
          </p:cNvCxnSpPr>
          <p:nvPr/>
        </p:nvCxnSpPr>
        <p:spPr>
          <a:xfrm>
            <a:off x="3453702" y="6466506"/>
            <a:ext cx="969573" cy="313965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矩形 26"/>
          <p:cNvSpPr/>
          <p:nvPr/>
        </p:nvSpPr>
        <p:spPr>
          <a:xfrm>
            <a:off x="7633689" y="2388990"/>
            <a:ext cx="2160000" cy="1440000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633689" y="5681839"/>
            <a:ext cx="2160000" cy="1440000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673445" y="8887558"/>
            <a:ext cx="2160000" cy="1440000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1" name="直接连接符 30"/>
          <p:cNvCxnSpPr>
            <a:endCxn id="27" idx="1"/>
          </p:cNvCxnSpPr>
          <p:nvPr/>
        </p:nvCxnSpPr>
        <p:spPr>
          <a:xfrm>
            <a:off x="6530370" y="3108990"/>
            <a:ext cx="1103319" cy="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直接连接符 32"/>
          <p:cNvCxnSpPr>
            <a:stCxn id="16" idx="3"/>
            <a:endCxn id="28" idx="1"/>
          </p:cNvCxnSpPr>
          <p:nvPr/>
        </p:nvCxnSpPr>
        <p:spPr>
          <a:xfrm flipV="1">
            <a:off x="6628570" y="6401839"/>
            <a:ext cx="1005119" cy="23221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接连接符 36"/>
          <p:cNvCxnSpPr>
            <a:stCxn id="18" idx="3"/>
            <a:endCxn id="30" idx="1"/>
          </p:cNvCxnSpPr>
          <p:nvPr/>
        </p:nvCxnSpPr>
        <p:spPr>
          <a:xfrm>
            <a:off x="6583275" y="9606156"/>
            <a:ext cx="1090170" cy="1402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文本框 37"/>
          <p:cNvSpPr txBox="1"/>
          <p:nvPr/>
        </p:nvSpPr>
        <p:spPr>
          <a:xfrm>
            <a:off x="7673445" y="2592209"/>
            <a:ext cx="1689652" cy="1016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微软雅黑" panose="020B0503020204020204" charset="-122"/>
              </a:rPr>
              <a:t>用户</a:t>
            </a:r>
            <a:r>
              <a:rPr kumimoji="0" lang="en-US" altLang="zh-CN" sz="18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微软雅黑" panose="020B0503020204020204" charset="-122"/>
              </a:rPr>
              <a:t>ID</a:t>
            </a:r>
          </a:p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b="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证件</a:t>
            </a:r>
            <a:endParaRPr lang="en-US" altLang="zh-CN" sz="1800" b="0" spc="75" dirty="0"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微软雅黑" panose="020B0503020204020204" charset="-122"/>
              </a:rPr>
              <a:t>支付卡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681664" y="5788878"/>
            <a:ext cx="1689652" cy="13213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b="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设备</a:t>
            </a:r>
            <a:r>
              <a:rPr lang="en-US" altLang="zh-CN" sz="1800" b="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ID</a:t>
            </a:r>
          </a:p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800" b="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IP</a:t>
            </a:r>
          </a:p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b="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操作平台</a:t>
            </a:r>
            <a:endParaRPr lang="en-US" altLang="zh-CN" sz="1800" b="0" spc="75" dirty="0"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微软雅黑" panose="020B0503020204020204" charset="-122"/>
              </a:rPr>
              <a:t>… …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652211" y="8981723"/>
            <a:ext cx="2342768" cy="13213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b="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交易方</a:t>
            </a:r>
            <a:r>
              <a:rPr lang="en-US" altLang="zh-CN" sz="1800" b="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ID</a:t>
            </a:r>
          </a:p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b="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交易方证件号</a:t>
            </a:r>
            <a:endParaRPr lang="en-US" altLang="zh-CN" sz="1800" b="0" spc="75" dirty="0"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b="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交易方银行卡号</a:t>
            </a:r>
            <a:endParaRPr lang="en-US" altLang="zh-CN" sz="1800" b="0" spc="75" dirty="0"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微软雅黑" panose="020B0503020204020204" charset="-122"/>
              </a:rPr>
              <a:t>… …</a:t>
            </a:r>
          </a:p>
        </p:txBody>
      </p:sp>
      <p:sp>
        <p:nvSpPr>
          <p:cNvPr id="45" name="矩形 44"/>
          <p:cNvSpPr/>
          <p:nvPr/>
        </p:nvSpPr>
        <p:spPr>
          <a:xfrm>
            <a:off x="12114259" y="1577099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Neue Medium"/>
                <a:sym typeface="Helvetica Neue Medium"/>
              </a:rPr>
              <a:t>操作平台编码</a:t>
            </a:r>
          </a:p>
        </p:txBody>
      </p:sp>
      <p:sp>
        <p:nvSpPr>
          <p:cNvPr id="65" name="矩形 64"/>
          <p:cNvSpPr/>
          <p:nvPr/>
        </p:nvSpPr>
        <p:spPr>
          <a:xfrm>
            <a:off x="12138225" y="2052405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+mn-ea"/>
                <a:ea typeface="+mn-ea"/>
                <a:cs typeface="Helvetica Neue Medium"/>
                <a:sym typeface="Helvetica Neue Medium"/>
              </a:rPr>
              <a:t>交易小时编码</a:t>
            </a:r>
          </a:p>
        </p:txBody>
      </p:sp>
      <p:sp>
        <p:nvSpPr>
          <p:cNvPr id="66" name="矩形 65"/>
          <p:cNvSpPr/>
          <p:nvPr/>
        </p:nvSpPr>
        <p:spPr>
          <a:xfrm>
            <a:off x="12154015" y="2538054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Neue Medium"/>
                <a:sym typeface="Helvetica Neue Medium"/>
              </a:rPr>
              <a:t>… 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2161544" y="3352057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+mn-ea"/>
                <a:ea typeface="+mn-ea"/>
                <a:cs typeface="Helvetica Neue Medium"/>
                <a:sym typeface="微软雅黑" panose="020B0503020204020204" charset="-122"/>
              </a:rPr>
              <a:t>证件省与</a:t>
            </a:r>
            <a:r>
              <a:rPr lang="en-US" altLang="zh-CN" sz="1800" b="0" dirty="0">
                <a:latin typeface="+mn-ea"/>
                <a:ea typeface="+mn-ea"/>
                <a:cs typeface="Helvetica Neue Medium"/>
                <a:sym typeface="微软雅黑" panose="020B0503020204020204" charset="-122"/>
              </a:rPr>
              <a:t>IP</a:t>
            </a:r>
            <a:r>
              <a:rPr lang="zh-CN" altLang="en-US" sz="1800" b="0" dirty="0">
                <a:latin typeface="+mn-ea"/>
                <a:ea typeface="+mn-ea"/>
                <a:cs typeface="Helvetica Neue Medium"/>
                <a:sym typeface="微软雅黑" panose="020B0503020204020204" charset="-122"/>
              </a:rPr>
              <a:t>省是否一致</a:t>
            </a:r>
            <a:endParaRPr lang="en-US" altLang="zh-CN" sz="1800" b="0" dirty="0">
              <a:latin typeface="+mn-ea"/>
              <a:ea typeface="+mn-ea"/>
              <a:cs typeface="Helvetica Neue Medium"/>
              <a:sym typeface="微软雅黑" panose="020B050302020402020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2177334" y="3837706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+mn-ea"/>
                <a:ea typeface="+mn-ea"/>
                <a:cs typeface="Helvetica Neue Medium"/>
                <a:sym typeface="微软雅黑" panose="020B0503020204020204" charset="-122"/>
              </a:rPr>
              <a:t>支付卡省与</a:t>
            </a:r>
            <a:r>
              <a:rPr lang="en-US" altLang="zh-CN" sz="1800" b="0" dirty="0">
                <a:latin typeface="+mn-ea"/>
                <a:ea typeface="+mn-ea"/>
                <a:cs typeface="Helvetica Neue Medium"/>
                <a:sym typeface="微软雅黑" panose="020B0503020204020204" charset="-122"/>
              </a:rPr>
              <a:t>IP</a:t>
            </a:r>
            <a:r>
              <a:rPr lang="zh-CN" altLang="en-US" sz="1800" b="0" dirty="0">
                <a:latin typeface="+mn-ea"/>
                <a:ea typeface="+mn-ea"/>
                <a:cs typeface="Helvetica Neue Medium"/>
                <a:sym typeface="微软雅黑" panose="020B0503020204020204" charset="-122"/>
              </a:rPr>
              <a:t>省是否一致</a:t>
            </a:r>
            <a:endParaRPr lang="en-US" altLang="zh-CN" sz="1800" b="0" dirty="0">
              <a:latin typeface="+mn-ea"/>
              <a:ea typeface="+mn-ea"/>
              <a:cs typeface="Helvetica Neue Medium"/>
              <a:sym typeface="微软雅黑" panose="020B050302020402020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12173893" y="4333151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Neue Medium"/>
                <a:sym typeface="Helvetica Neue Medium"/>
              </a:rPr>
              <a:t>… 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2177334" y="5134709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+mn-ea"/>
                <a:ea typeface="+mn-ea"/>
                <a:cs typeface="Helvetica Neue Medium"/>
                <a:sym typeface="Helvetica Neue Medium"/>
              </a:rPr>
              <a:t>用户曾经的交易次数</a:t>
            </a:r>
          </a:p>
        </p:txBody>
      </p:sp>
      <p:sp>
        <p:nvSpPr>
          <p:cNvPr id="89" name="矩形 88"/>
          <p:cNvSpPr/>
          <p:nvPr/>
        </p:nvSpPr>
        <p:spPr>
          <a:xfrm>
            <a:off x="12201300" y="5610015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+mn-ea"/>
                <a:ea typeface="+mn-ea"/>
                <a:cs typeface="Helvetica Neue Medium"/>
                <a:sym typeface="Helvetica Neue Medium"/>
              </a:rPr>
              <a:t>设备曾经的交易次数</a:t>
            </a:r>
          </a:p>
        </p:txBody>
      </p:sp>
      <p:sp>
        <p:nvSpPr>
          <p:cNvPr id="90" name="矩形 89"/>
          <p:cNvSpPr/>
          <p:nvPr/>
        </p:nvSpPr>
        <p:spPr>
          <a:xfrm>
            <a:off x="12217090" y="6095664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Neue Medium"/>
                <a:sym typeface="Helvetica Neue Medium"/>
              </a:rPr>
              <a:t>… 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2201300" y="6895039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+mn-ea"/>
                <a:ea typeface="+mn-ea"/>
                <a:cs typeface="Helvetica Neue Medium"/>
                <a:sym typeface="Helvetica Neue Medium"/>
              </a:rPr>
              <a:t>用户曾经的交易总金额</a:t>
            </a:r>
          </a:p>
        </p:txBody>
      </p:sp>
      <p:sp>
        <p:nvSpPr>
          <p:cNvPr id="92" name="矩形 91"/>
          <p:cNvSpPr/>
          <p:nvPr/>
        </p:nvSpPr>
        <p:spPr>
          <a:xfrm>
            <a:off x="12225266" y="7370345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+mn-ea"/>
                <a:ea typeface="+mn-ea"/>
                <a:cs typeface="Helvetica Neue Medium"/>
                <a:sym typeface="Helvetica Neue Medium"/>
              </a:rPr>
              <a:t>设备曾经的交易总金额</a:t>
            </a:r>
          </a:p>
        </p:txBody>
      </p:sp>
      <p:sp>
        <p:nvSpPr>
          <p:cNvPr id="93" name="矩形 92"/>
          <p:cNvSpPr/>
          <p:nvPr/>
        </p:nvSpPr>
        <p:spPr>
          <a:xfrm>
            <a:off x="12241056" y="7855994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Neue Medium"/>
                <a:sym typeface="Helvetica Neue Medium"/>
              </a:rPr>
              <a:t>… 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2241056" y="8584670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+mn-ea"/>
                <a:ea typeface="+mn-ea"/>
                <a:cs typeface="Helvetica Neue Medium"/>
                <a:sym typeface="Helvetica Neue Medium"/>
              </a:rPr>
              <a:t>用户该场景的交易总金额</a:t>
            </a:r>
          </a:p>
        </p:txBody>
      </p:sp>
      <p:sp>
        <p:nvSpPr>
          <p:cNvPr id="95" name="矩形 94"/>
          <p:cNvSpPr/>
          <p:nvPr/>
        </p:nvSpPr>
        <p:spPr>
          <a:xfrm>
            <a:off x="12265022" y="9059976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+mn-ea"/>
                <a:ea typeface="+mn-ea"/>
                <a:cs typeface="Helvetica Neue Medium"/>
                <a:sym typeface="Helvetica Neue Medium"/>
              </a:rPr>
              <a:t>设备该场景的交易总金额</a:t>
            </a:r>
          </a:p>
        </p:txBody>
      </p:sp>
      <p:sp>
        <p:nvSpPr>
          <p:cNvPr id="96" name="矩形 95"/>
          <p:cNvSpPr/>
          <p:nvPr/>
        </p:nvSpPr>
        <p:spPr>
          <a:xfrm>
            <a:off x="12280812" y="9545625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Neue Medium"/>
                <a:sym typeface="Helvetica Neue Medium"/>
              </a:rPr>
              <a:t>… 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2241056" y="10352763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Neue Medium"/>
                <a:sym typeface="Helvetica Neue Medium"/>
              </a:rPr>
              <a:t>… 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86" name="右大括号 85"/>
          <p:cNvSpPr/>
          <p:nvPr/>
        </p:nvSpPr>
        <p:spPr>
          <a:xfrm>
            <a:off x="15778597" y="1663539"/>
            <a:ext cx="198783" cy="1157321"/>
          </a:xfrm>
          <a:prstGeom prst="rightBrace">
            <a:avLst/>
          </a:prstGeom>
          <a:noFill/>
          <a:ln w="5715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9" name="右大括号 98"/>
          <p:cNvSpPr/>
          <p:nvPr/>
        </p:nvSpPr>
        <p:spPr>
          <a:xfrm>
            <a:off x="15778597" y="3385355"/>
            <a:ext cx="198783" cy="1157321"/>
          </a:xfrm>
          <a:prstGeom prst="rightBrace">
            <a:avLst/>
          </a:prstGeom>
          <a:noFill/>
          <a:ln w="5715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0" name="右大括号 99"/>
          <p:cNvSpPr/>
          <p:nvPr/>
        </p:nvSpPr>
        <p:spPr>
          <a:xfrm>
            <a:off x="15838227" y="5235287"/>
            <a:ext cx="198783" cy="1157321"/>
          </a:xfrm>
          <a:prstGeom prst="rightBrace">
            <a:avLst/>
          </a:prstGeom>
          <a:noFill/>
          <a:ln w="5715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1" name="右大括号 100"/>
          <p:cNvSpPr/>
          <p:nvPr/>
        </p:nvSpPr>
        <p:spPr>
          <a:xfrm>
            <a:off x="15838228" y="6981479"/>
            <a:ext cx="198783" cy="1157321"/>
          </a:xfrm>
          <a:prstGeom prst="rightBrace">
            <a:avLst/>
          </a:prstGeom>
          <a:noFill/>
          <a:ln w="5715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2" name="右大括号 101"/>
          <p:cNvSpPr/>
          <p:nvPr/>
        </p:nvSpPr>
        <p:spPr>
          <a:xfrm>
            <a:off x="15838226" y="8675790"/>
            <a:ext cx="198783" cy="1157321"/>
          </a:xfrm>
          <a:prstGeom prst="rightBrace">
            <a:avLst/>
          </a:prstGeom>
          <a:noFill/>
          <a:ln w="5715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16295433" y="2035908"/>
            <a:ext cx="125233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一阶特征</a:t>
            </a:r>
            <a:endParaRPr kumimoji="0" lang="zh-CN" altLang="en-US" sz="20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6295433" y="3781505"/>
            <a:ext cx="125233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二阶特征</a:t>
            </a:r>
            <a:endParaRPr kumimoji="0" lang="zh-CN" altLang="en-US" sz="20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6323523" y="5579237"/>
            <a:ext cx="125233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一阶特征</a:t>
            </a:r>
            <a:endParaRPr kumimoji="0" lang="zh-CN" altLang="en-US" sz="20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16295433" y="7308790"/>
            <a:ext cx="125233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二阶特征</a:t>
            </a:r>
            <a:endParaRPr kumimoji="0" lang="zh-CN" altLang="en-US" sz="20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16370213" y="9059976"/>
            <a:ext cx="125233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三阶特征</a:t>
            </a:r>
            <a:endParaRPr kumimoji="0" lang="zh-CN" altLang="en-US" sz="20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6370213" y="10321985"/>
            <a:ext cx="125233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… … …</a:t>
            </a:r>
            <a:endParaRPr kumimoji="0" lang="zh-CN" altLang="en-US" sz="20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10" name="右大括号 109"/>
          <p:cNvSpPr/>
          <p:nvPr/>
        </p:nvSpPr>
        <p:spPr>
          <a:xfrm>
            <a:off x="18283258" y="1723737"/>
            <a:ext cx="328066" cy="2859407"/>
          </a:xfrm>
          <a:prstGeom prst="rightBrace">
            <a:avLst/>
          </a:prstGeom>
          <a:noFill/>
          <a:ln w="5715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1" name="右大括号 110"/>
          <p:cNvSpPr/>
          <p:nvPr/>
        </p:nvSpPr>
        <p:spPr>
          <a:xfrm>
            <a:off x="18283258" y="5019579"/>
            <a:ext cx="328066" cy="5743552"/>
          </a:xfrm>
          <a:prstGeom prst="rightBrace">
            <a:avLst/>
          </a:prstGeom>
          <a:noFill/>
          <a:ln w="5715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9346818" y="2989654"/>
            <a:ext cx="185510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当前信息特征</a:t>
            </a:r>
            <a:endParaRPr kumimoji="0" lang="zh-CN" altLang="en-US" sz="20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19342185" y="7670782"/>
            <a:ext cx="1845232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历史信息特征</a:t>
            </a:r>
            <a:endParaRPr kumimoji="0" lang="zh-CN" altLang="en-US" sz="20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14" name="右大括号 113"/>
          <p:cNvSpPr/>
          <p:nvPr/>
        </p:nvSpPr>
        <p:spPr>
          <a:xfrm flipH="1">
            <a:off x="10023811" y="2431996"/>
            <a:ext cx="1298014" cy="7895562"/>
          </a:xfrm>
          <a:prstGeom prst="rightBrace">
            <a:avLst/>
          </a:prstGeom>
          <a:noFill/>
          <a:ln w="5715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00358" y="1997061"/>
            <a:ext cx="3446584" cy="1524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20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以三要素为核心的特征工程</a:t>
            </a:r>
            <a:endParaRPr kumimoji="0" lang="zh-CN" altLang="en-US" sz="420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微软雅黑" panose="020B0503020204020204" charset="-122"/>
            </a:endParaRPr>
          </a:p>
        </p:txBody>
      </p:sp>
      <p:cxnSp>
        <p:nvCxnSpPr>
          <p:cNvPr id="11" name="直接连接符 10"/>
          <p:cNvCxnSpPr>
            <a:stCxn id="2" idx="3"/>
            <a:endCxn id="16" idx="1"/>
          </p:cNvCxnSpPr>
          <p:nvPr/>
        </p:nvCxnSpPr>
        <p:spPr>
          <a:xfrm>
            <a:off x="3453702" y="6425060"/>
            <a:ext cx="1014868" cy="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24">
            <a:extLst>
              <a:ext uri="{FF2B5EF4-FFF2-40B4-BE49-F238E27FC236}">
                <a16:creationId xmlns:a16="http://schemas.microsoft.com/office/drawing/2014/main" id="{325F1C14-DAE4-4463-95AF-732329F89E37}"/>
              </a:ext>
            </a:extLst>
          </p:cNvPr>
          <p:cNvSpPr/>
          <p:nvPr/>
        </p:nvSpPr>
        <p:spPr>
          <a:xfrm>
            <a:off x="646226" y="1619843"/>
            <a:ext cx="23091548" cy="9480056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spc="209"/>
            </a:pPr>
            <a:endParaRPr kumimoji="0" sz="7000" b="1" i="0" u="none" strike="noStrike" kern="0" cap="none" spc="20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824" y="1619843"/>
            <a:ext cx="16197580" cy="7965592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3508433" y="8253208"/>
            <a:ext cx="17561175" cy="4398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L="342900" marR="0" indent="-342900" algn="l" defTabSz="825500" rtl="0" fontAlgn="auto" latinLnBrk="0" hangingPunct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kumimoji="0" lang="zh-CN" altLang="en-US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深挖关联维度与时间维度，寻找信息；</a:t>
            </a:r>
          </a:p>
          <a:p>
            <a:pPr marL="342900" marR="0" indent="-342900" algn="l" defTabSz="825500" rtl="0" fontAlgn="auto" latinLnBrk="0" hangingPunct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endParaRPr kumimoji="0" lang="zh-CN" altLang="en-US" sz="32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  <a:p>
            <a:pPr marL="342900" marR="0" indent="-342900" algn="l" defTabSz="825500" rtl="0" fontAlgn="auto" latinLnBrk="0" hangingPunct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kumimoji="0" lang="zh-CN" altLang="en-US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通过不同关联维度的对比，不同时间窗口的对比，寻找变动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32365" y="1755941"/>
            <a:ext cx="2599764" cy="43683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200" spc="75" dirty="0">
                <a:latin typeface="+mj-ea"/>
                <a:ea typeface="+mj-ea"/>
                <a:cs typeface="+mn-cs"/>
                <a:sym typeface="微软雅黑" panose="020B0503020204020204" charset="-122"/>
              </a:rPr>
              <a:t>结合三要素交叉时间维度寻找静</a:t>
            </a:r>
            <a:r>
              <a:rPr lang="en-US" altLang="zh-CN" sz="4200" spc="75" dirty="0">
                <a:latin typeface="+mj-ea"/>
                <a:ea typeface="+mj-ea"/>
                <a:cs typeface="+mn-cs"/>
                <a:sym typeface="微软雅黑" panose="020B0503020204020204" charset="-122"/>
              </a:rPr>
              <a:t>/</a:t>
            </a:r>
            <a:r>
              <a:rPr lang="zh-CN" altLang="en-US" sz="4200" spc="75" dirty="0">
                <a:latin typeface="+mj-ea"/>
                <a:ea typeface="+mj-ea"/>
                <a:cs typeface="+mn-cs"/>
                <a:sym typeface="微软雅黑" panose="020B0503020204020204" charset="-122"/>
              </a:rPr>
              <a:t>动态异常交易特征</a:t>
            </a:r>
            <a:endParaRPr kumimoji="0" lang="zh-CN" altLang="en-US" sz="420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ea"/>
              <a:ea typeface="+mj-ea"/>
              <a:cs typeface="+mn-cs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24">
            <a:extLst>
              <a:ext uri="{FF2B5EF4-FFF2-40B4-BE49-F238E27FC236}">
                <a16:creationId xmlns:a16="http://schemas.microsoft.com/office/drawing/2014/main" id="{1E32A1D9-F9BA-46E1-BDB7-4EE78140669D}"/>
              </a:ext>
            </a:extLst>
          </p:cNvPr>
          <p:cNvSpPr/>
          <p:nvPr/>
        </p:nvSpPr>
        <p:spPr>
          <a:xfrm>
            <a:off x="646226" y="1619843"/>
            <a:ext cx="23091548" cy="9480056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spc="209"/>
            </a:pPr>
            <a:endParaRPr kumimoji="0" sz="7000" b="1" i="0" u="none" strike="noStrike" kern="0" cap="none" spc="20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" name="流程图: 磁盘 10"/>
          <p:cNvSpPr/>
          <p:nvPr/>
        </p:nvSpPr>
        <p:spPr>
          <a:xfrm>
            <a:off x="1666972" y="5117351"/>
            <a:ext cx="1440000" cy="1800000"/>
          </a:xfrm>
          <a:prstGeom prst="flowChartMagneticDisk">
            <a:avLst/>
          </a:prstGeom>
          <a:solidFill>
            <a:srgbClr val="1296DB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流程图: 磁盘 11"/>
          <p:cNvSpPr/>
          <p:nvPr/>
        </p:nvSpPr>
        <p:spPr>
          <a:xfrm>
            <a:off x="1666972" y="6547648"/>
            <a:ext cx="1440000" cy="720000"/>
          </a:xfrm>
          <a:prstGeom prst="flowChartMagneticDisk">
            <a:avLst/>
          </a:prstGeom>
          <a:solidFill>
            <a:srgbClr val="8A8A8A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流程图: 磁盘 12"/>
          <p:cNvSpPr/>
          <p:nvPr/>
        </p:nvSpPr>
        <p:spPr>
          <a:xfrm>
            <a:off x="4828428" y="5152256"/>
            <a:ext cx="1440000" cy="1800000"/>
          </a:xfrm>
          <a:prstGeom prst="flowChartMagneticDisk">
            <a:avLst/>
          </a:prstGeom>
          <a:solidFill>
            <a:srgbClr val="1296DB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流程图: 磁盘 15"/>
          <p:cNvSpPr/>
          <p:nvPr/>
        </p:nvSpPr>
        <p:spPr>
          <a:xfrm>
            <a:off x="4828428" y="5876536"/>
            <a:ext cx="1440000" cy="1440000"/>
          </a:xfrm>
          <a:prstGeom prst="flowChartMagneticDisk">
            <a:avLst/>
          </a:prstGeom>
          <a:solidFill>
            <a:srgbClr val="8A8A8A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3123207" y="6166447"/>
            <a:ext cx="1689516" cy="518614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直接连接符 17"/>
          <p:cNvCxnSpPr/>
          <p:nvPr/>
        </p:nvCxnSpPr>
        <p:spPr>
          <a:xfrm flipV="1">
            <a:off x="3123207" y="7106022"/>
            <a:ext cx="1669099" cy="3128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文本框 18"/>
          <p:cNvSpPr txBox="1"/>
          <p:nvPr/>
        </p:nvSpPr>
        <p:spPr>
          <a:xfrm>
            <a:off x="2170433" y="6790751"/>
            <a:ext cx="795130" cy="5257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5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1%</a:t>
            </a:r>
            <a:endParaRPr kumimoji="0" lang="zh-CN" altLang="en-US" sz="25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168284" y="6487123"/>
            <a:ext cx="795130" cy="5257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5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80</a:t>
            </a:r>
            <a:r>
              <a:rPr kumimoji="0" lang="en-US" altLang="zh-CN" sz="25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%</a:t>
            </a:r>
            <a:endParaRPr kumimoji="0" lang="zh-CN" altLang="en-US" sz="25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66972" y="8429921"/>
            <a:ext cx="5926524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  <a:defRPr sz="2500" b="0" spc="75"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 dirty="0">
                <a:latin typeface="+mn-ea"/>
                <a:sym typeface="微软雅黑" panose="020B0503020204020204" charset="-122"/>
              </a:rPr>
              <a:t>1%</a:t>
            </a:r>
            <a:r>
              <a:rPr lang="zh-CN" altLang="en-US" dirty="0">
                <a:latin typeface="+mn-ea"/>
                <a:sym typeface="微软雅黑" panose="020B0503020204020204" charset="-122"/>
              </a:rPr>
              <a:t>的用户覆盖了</a:t>
            </a:r>
            <a:r>
              <a:rPr lang="en-US" altLang="zh-CN" dirty="0">
                <a:latin typeface="+mn-ea"/>
                <a:sym typeface="微软雅黑" panose="020B0503020204020204" charset="-122"/>
              </a:rPr>
              <a:t>80%</a:t>
            </a:r>
            <a:r>
              <a:rPr lang="zh-CN" altLang="en-US" dirty="0">
                <a:latin typeface="+mn-ea"/>
                <a:sym typeface="微软雅黑" panose="020B0503020204020204" charset="-122"/>
              </a:rPr>
              <a:t>的盗刷事件</a:t>
            </a:r>
            <a:endParaRPr lang="en-US" altLang="zh-CN" dirty="0">
              <a:latin typeface="+mn-ea"/>
              <a:sym typeface="微软雅黑" panose="020B0503020204020204" charset="-122"/>
            </a:endParaRPr>
          </a:p>
          <a:p>
            <a:r>
              <a:rPr lang="zh-CN" altLang="en-US" dirty="0">
                <a:latin typeface="+mn-ea"/>
                <a:sym typeface="微软雅黑" panose="020B0503020204020204" charset="-122"/>
              </a:rPr>
              <a:t>如何识别这部分用户</a:t>
            </a:r>
          </a:p>
        </p:txBody>
      </p:sp>
      <p:sp>
        <p:nvSpPr>
          <p:cNvPr id="27" name="流程图: 磁盘 26"/>
          <p:cNvSpPr/>
          <p:nvPr/>
        </p:nvSpPr>
        <p:spPr>
          <a:xfrm>
            <a:off x="19096728" y="4793843"/>
            <a:ext cx="1440000" cy="360000"/>
          </a:xfrm>
          <a:prstGeom prst="flowChartMagneticDisk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流程图: 磁盘 27"/>
          <p:cNvSpPr/>
          <p:nvPr/>
        </p:nvSpPr>
        <p:spPr>
          <a:xfrm>
            <a:off x="19096728" y="5255351"/>
            <a:ext cx="1440000" cy="360000"/>
          </a:xfrm>
          <a:prstGeom prst="flowChartMagneticDisk">
            <a:avLst/>
          </a:prstGeom>
          <a:solidFill>
            <a:srgbClr val="8A8A8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流程图: 磁盘 30"/>
          <p:cNvSpPr/>
          <p:nvPr/>
        </p:nvSpPr>
        <p:spPr>
          <a:xfrm>
            <a:off x="19096728" y="5747019"/>
            <a:ext cx="1440000" cy="360000"/>
          </a:xfrm>
          <a:prstGeom prst="flowChartMagneticDisk">
            <a:avLst/>
          </a:prstGeom>
          <a:solidFill>
            <a:srgbClr val="8A8A8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流程图: 磁盘 31"/>
          <p:cNvSpPr/>
          <p:nvPr/>
        </p:nvSpPr>
        <p:spPr>
          <a:xfrm>
            <a:off x="19096728" y="6247287"/>
            <a:ext cx="1440000" cy="360000"/>
          </a:xfrm>
          <a:prstGeom prst="flowChartMagneticDisk">
            <a:avLst/>
          </a:prstGeom>
          <a:solidFill>
            <a:srgbClr val="8A8A8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流程图: 磁盘 32"/>
          <p:cNvSpPr/>
          <p:nvPr/>
        </p:nvSpPr>
        <p:spPr>
          <a:xfrm>
            <a:off x="19096728" y="6772339"/>
            <a:ext cx="1440000" cy="360000"/>
          </a:xfrm>
          <a:prstGeom prst="flowChartMagneticDisk">
            <a:avLst/>
          </a:prstGeom>
          <a:solidFill>
            <a:srgbClr val="8A8A8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7593109" y="8431508"/>
            <a:ext cx="6371312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  <a:defRPr sz="2500" b="0" spc="75"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>
                <a:sym typeface="微软雅黑" panose="020B0503020204020204" charset="-122"/>
              </a:rPr>
              <a:t>某交易方交易</a:t>
            </a:r>
            <a:r>
              <a:rPr lang="en-US" altLang="zh-CN" dirty="0">
                <a:sym typeface="微软雅黑" panose="020B0503020204020204" charset="-122"/>
              </a:rPr>
              <a:t>1175</a:t>
            </a:r>
            <a:r>
              <a:rPr lang="zh-CN" altLang="en-US" dirty="0">
                <a:sym typeface="微软雅黑" panose="020B0503020204020204" charset="-122"/>
              </a:rPr>
              <a:t>次，其中</a:t>
            </a:r>
            <a:r>
              <a:rPr lang="en-US" altLang="zh-CN" dirty="0">
                <a:sym typeface="微软雅黑" panose="020B0503020204020204" charset="-122"/>
              </a:rPr>
              <a:t>80%</a:t>
            </a:r>
            <a:r>
              <a:rPr lang="zh-CN" altLang="en-US" dirty="0">
                <a:sym typeface="微软雅黑" panose="020B0503020204020204" charset="-122"/>
              </a:rPr>
              <a:t>是盗刷</a:t>
            </a:r>
            <a:endParaRPr lang="en-US" altLang="zh-CN" dirty="0">
              <a:sym typeface="微软雅黑" panose="020B0503020204020204" charset="-122"/>
            </a:endParaRPr>
          </a:p>
          <a:p>
            <a:r>
              <a:rPr lang="zh-CN" altLang="en-US" dirty="0">
                <a:sym typeface="微软雅黑" panose="020B0503020204020204" charset="-122"/>
              </a:rPr>
              <a:t>如何辨别该类交易方</a:t>
            </a:r>
          </a:p>
        </p:txBody>
      </p:sp>
      <p:sp>
        <p:nvSpPr>
          <p:cNvPr id="30" name="右箭头 29"/>
          <p:cNvSpPr/>
          <p:nvPr/>
        </p:nvSpPr>
        <p:spPr>
          <a:xfrm>
            <a:off x="9314135" y="5793764"/>
            <a:ext cx="5400000" cy="720000"/>
          </a:xfrm>
          <a:prstGeom prst="rightArrow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减号 35"/>
          <p:cNvSpPr/>
          <p:nvPr/>
        </p:nvSpPr>
        <p:spPr>
          <a:xfrm>
            <a:off x="11452143" y="5336569"/>
            <a:ext cx="360000" cy="1620000"/>
          </a:xfrm>
          <a:prstGeom prst="mathMinus">
            <a:avLst/>
          </a:prstGeom>
          <a:solidFill>
            <a:srgbClr val="8A8A8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178272" y="8429921"/>
            <a:ext cx="5267741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  <a:defRPr sz="2500" b="0" spc="75"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>
                <a:sym typeface="微软雅黑" panose="020B0503020204020204" charset="-122"/>
              </a:rPr>
              <a:t>某用户在</a:t>
            </a:r>
            <a:r>
              <a:rPr lang="en-US" altLang="zh-CN" dirty="0">
                <a:sym typeface="微软雅黑" panose="020B0503020204020204" charset="-122"/>
              </a:rPr>
              <a:t>3</a:t>
            </a:r>
            <a:r>
              <a:rPr lang="zh-CN" altLang="en-US" dirty="0">
                <a:sym typeface="微软雅黑" panose="020B0503020204020204" charset="-122"/>
              </a:rPr>
              <a:t>天时间被盗刷几百次</a:t>
            </a:r>
            <a:endParaRPr lang="en-US" altLang="zh-CN" dirty="0">
              <a:sym typeface="微软雅黑" panose="020B0503020204020204" charset="-122"/>
            </a:endParaRPr>
          </a:p>
          <a:p>
            <a:r>
              <a:rPr lang="zh-CN" altLang="en-US" dirty="0">
                <a:sym typeface="微软雅黑" panose="020B0503020204020204" charset="-122"/>
              </a:rPr>
              <a:t>如何识别用户被盗刷的起始点</a:t>
            </a:r>
          </a:p>
        </p:txBody>
      </p:sp>
      <p:sp>
        <p:nvSpPr>
          <p:cNvPr id="2" name="等腰三角形 1"/>
          <p:cNvSpPr/>
          <p:nvPr/>
        </p:nvSpPr>
        <p:spPr>
          <a:xfrm>
            <a:off x="11382660" y="6415061"/>
            <a:ext cx="540000" cy="540000"/>
          </a:xfrm>
          <a:prstGeom prst="triangle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优势一">
            <a:extLst>
              <a:ext uri="{FF2B5EF4-FFF2-40B4-BE49-F238E27FC236}">
                <a16:creationId xmlns:a16="http://schemas.microsoft.com/office/drawing/2014/main" id="{1048028E-F11C-46BE-8C9A-9F8124115F2D}"/>
              </a:ext>
            </a:extLst>
          </p:cNvPr>
          <p:cNvSpPr txBox="1"/>
          <p:nvPr/>
        </p:nvSpPr>
        <p:spPr>
          <a:xfrm>
            <a:off x="876103" y="2101560"/>
            <a:ext cx="9379491" cy="117981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defRPr sz="7000" spc="209">
                <a:latin typeface="FZLanTingHeiS-L-GB" charset="-122"/>
                <a:ea typeface="FZLanTingHeiS-L-GB" charset="-122"/>
                <a:cs typeface="FZLanTingHeiS-L-GB" charset="-122"/>
                <a:sym typeface="微软雅黑" panose="020B0503020204020204" charset="-122"/>
              </a:defRPr>
            </a:lvl1pPr>
            <a:lvl2pPr indent="0">
              <a:defRPr sz="7000" spc="209">
                <a:latin typeface="+mn-lt"/>
                <a:ea typeface="+mn-ea"/>
                <a:cs typeface="+mn-cs"/>
                <a:sym typeface="微软雅黑" panose="020B0503020204020204" charset="-122"/>
              </a:defRPr>
            </a:lvl2pPr>
            <a:lvl3pPr indent="0">
              <a:defRPr sz="7000" spc="209">
                <a:latin typeface="+mn-lt"/>
                <a:ea typeface="+mn-ea"/>
                <a:cs typeface="+mn-cs"/>
                <a:sym typeface="微软雅黑" panose="020B0503020204020204" charset="-122"/>
              </a:defRPr>
            </a:lvl3pPr>
            <a:lvl4pPr indent="0">
              <a:defRPr sz="7000" spc="209">
                <a:latin typeface="+mn-lt"/>
                <a:ea typeface="+mn-ea"/>
                <a:cs typeface="+mn-cs"/>
                <a:sym typeface="微软雅黑" panose="020B0503020204020204" charset="-122"/>
              </a:defRPr>
            </a:lvl4pPr>
            <a:lvl5pPr indent="0">
              <a:defRPr sz="7000" spc="209">
                <a:latin typeface="+mn-lt"/>
                <a:ea typeface="+mn-ea"/>
                <a:cs typeface="+mn-cs"/>
                <a:sym typeface="微软雅黑" panose="020B0503020204020204" charset="-122"/>
              </a:defRPr>
            </a:lvl5pPr>
            <a:lvl6pPr indent="0">
              <a:defRPr sz="7000" spc="209">
                <a:latin typeface="+mn-lt"/>
                <a:ea typeface="+mn-ea"/>
                <a:cs typeface="+mn-cs"/>
                <a:sym typeface="微软雅黑" panose="020B0503020204020204" charset="-122"/>
              </a:defRPr>
            </a:lvl6pPr>
            <a:lvl7pPr indent="0">
              <a:defRPr sz="7000" spc="209">
                <a:latin typeface="+mn-lt"/>
                <a:ea typeface="+mn-ea"/>
                <a:cs typeface="+mn-cs"/>
                <a:sym typeface="微软雅黑" panose="020B0503020204020204" charset="-122"/>
              </a:defRPr>
            </a:lvl7pPr>
            <a:lvl8pPr indent="0">
              <a:defRPr sz="7000" spc="209">
                <a:latin typeface="+mn-lt"/>
                <a:ea typeface="+mn-ea"/>
                <a:cs typeface="+mn-cs"/>
                <a:sym typeface="微软雅黑" panose="020B0503020204020204" charset="-122"/>
              </a:defRPr>
            </a:lvl8pPr>
            <a:lvl9pPr indent="0">
              <a:defRPr sz="7000" spc="209">
                <a:latin typeface="+mn-lt"/>
                <a:ea typeface="+mn-ea"/>
                <a:cs typeface="+mn-cs"/>
                <a:sym typeface="微软雅黑" panose="020B0503020204020204" charset="-122"/>
              </a:defRPr>
            </a:lvl9pPr>
          </a:lstStyle>
          <a:p>
            <a:r>
              <a:rPr lang="zh-CN" altLang="en-US" sz="4200" dirty="0">
                <a:latin typeface="+mj-ea"/>
                <a:ea typeface="+mj-ea"/>
              </a:rPr>
              <a:t>挖掘先验风险信息的必要性</a:t>
            </a:r>
            <a:endParaRPr sz="4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7997723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FF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Microsoft YaHei"/>
        <a:ea typeface="Microsoft YaHei"/>
        <a:cs typeface="Microsoft YaHei"/>
      </a:majorFont>
      <a:minorFont>
        <a:latin typeface="Microsoft YaHei"/>
        <a:ea typeface="Microsoft YaHei"/>
        <a:cs typeface="Microsoft YaHe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500" b="0" i="0" u="none" strike="noStrike" cap="none" spc="75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微软雅黑" panose="020B0503020204020204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728</Words>
  <Application>Microsoft Office PowerPoint</Application>
  <PresentationFormat>自定义</PresentationFormat>
  <Paragraphs>182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ATEC FONT 2</vt:lpstr>
      <vt:lpstr>FZLanTingHeiS-L-GB</vt:lpstr>
      <vt:lpstr>FZLanTingHeiS-M-GB</vt:lpstr>
      <vt:lpstr>FZLanTingHeiS-R-GB</vt:lpstr>
      <vt:lpstr>Helvetica Neue</vt:lpstr>
      <vt:lpstr>Helvetica Neue Light</vt:lpstr>
      <vt:lpstr>Helvetica Neue Medium</vt:lpstr>
      <vt:lpstr>方正兰亭黑_GBK</vt:lpstr>
      <vt:lpstr>方正兰亭中黑简体</vt:lpstr>
      <vt:lpstr>微软雅黑</vt:lpstr>
      <vt:lpstr>微软雅黑</vt:lpstr>
      <vt:lpstr>Arial</vt:lpstr>
      <vt:lpstr>Calibri</vt:lpstr>
      <vt:lpstr>Calibri Light</vt:lpstr>
      <vt:lpstr>Wingdings</vt:lpstr>
      <vt:lpstr>自定义设计方案</vt:lpstr>
      <vt:lpstr>Black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方案优势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z z</cp:lastModifiedBy>
  <cp:revision>234</cp:revision>
  <dcterms:created xsi:type="dcterms:W3CDTF">2018-09-12T02:15:13Z</dcterms:created>
  <dcterms:modified xsi:type="dcterms:W3CDTF">2019-09-03T08:40:07Z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  <property fmtid="{D5CDD505-2E9C-101B-9397-08002B2CF9AE}" pid="3" name="KSORubyTemplateID">
    <vt:lpwstr>8</vt:lpwstr>
  </property>
</Properties>
</file>